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517" r:id="rId6"/>
    <p:sldId id="528" r:id="rId7"/>
    <p:sldId id="317" r:id="rId8"/>
    <p:sldId id="321" r:id="rId9"/>
    <p:sldId id="522" r:id="rId10"/>
    <p:sldId id="523" r:id="rId11"/>
    <p:sldId id="524" r:id="rId12"/>
    <p:sldId id="525" r:id="rId13"/>
    <p:sldId id="320" r:id="rId14"/>
    <p:sldId id="532" r:id="rId15"/>
    <p:sldId id="529" r:id="rId16"/>
    <p:sldId id="530" r:id="rId17"/>
    <p:sldId id="436" r:id="rId18"/>
    <p:sldId id="521" r:id="rId19"/>
    <p:sldId id="527" r:id="rId20"/>
    <p:sldId id="518" r:id="rId21"/>
    <p:sldId id="533"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43"/>
  </p:normalViewPr>
  <p:slideViewPr>
    <p:cSldViewPr snapToGrid="0" snapToObjects="1">
      <p:cViewPr varScale="1">
        <p:scale>
          <a:sx n="74" d="100"/>
          <a:sy n="74" d="100"/>
        </p:scale>
        <p:origin x="540" y="7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7" d="100"/>
          <a:sy n="67" d="100"/>
        </p:scale>
        <p:origin x="2583"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sy Davis" userId="b41ec90459b2bc40" providerId="LiveId" clId="{A774B243-757D-4CEF-BC5B-5E69574FCAEC}"/>
    <pc:docChg chg="modSld">
      <pc:chgData name="Betsy Davis" userId="b41ec90459b2bc40" providerId="LiveId" clId="{A774B243-757D-4CEF-BC5B-5E69574FCAEC}" dt="2019-10-07T03:44:02.271" v="11" actId="20577"/>
      <pc:docMkLst>
        <pc:docMk/>
      </pc:docMkLst>
      <pc:sldChg chg="modSp">
        <pc:chgData name="Betsy Davis" userId="b41ec90459b2bc40" providerId="LiveId" clId="{A774B243-757D-4CEF-BC5B-5E69574FCAEC}" dt="2019-10-07T03:44:02.271" v="11" actId="20577"/>
        <pc:sldMkLst>
          <pc:docMk/>
          <pc:sldMk cId="950716818" sldId="533"/>
        </pc:sldMkLst>
        <pc:spChg chg="mod">
          <ac:chgData name="Betsy Davis" userId="b41ec90459b2bc40" providerId="LiveId" clId="{A774B243-757D-4CEF-BC5B-5E69574FCAEC}" dt="2019-10-07T03:44:02.271" v="11" actId="20577"/>
          <ac:spMkLst>
            <pc:docMk/>
            <pc:sldMk cId="950716818" sldId="533"/>
            <ac:spMk id="11" creationId="{98C7EEB9-76C4-45C3-80EB-DFA1EB0CEC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A3D216C-9EC6-461E-BA11-EC063533085B}" type="datetimeFigureOut">
              <a:rPr lang="en-US" smtClean="0"/>
              <a:t>10/7/2019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C759BE2-4F8B-411A-BC12-174FB488017A}" type="slidenum">
              <a:rPr lang="en-US" smtClean="0"/>
              <a:t>‹#›</a:t>
            </a:fld>
            <a:endParaRPr lang="en-US"/>
          </a:p>
        </p:txBody>
      </p:sp>
    </p:spTree>
    <p:extLst>
      <p:ext uri="{BB962C8B-B14F-4D97-AF65-F5344CB8AC3E}">
        <p14:creationId xmlns:p14="http://schemas.microsoft.com/office/powerpoint/2010/main" val="1252038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from Sean to me.  Leadership requires all the above … </a:t>
            </a:r>
          </a:p>
        </p:txBody>
      </p:sp>
      <p:sp>
        <p:nvSpPr>
          <p:cNvPr id="4" name="Slide Number Placeholder 3"/>
          <p:cNvSpPr>
            <a:spLocks noGrp="1"/>
          </p:cNvSpPr>
          <p:nvPr>
            <p:ph type="sldNum" sz="quarter" idx="5"/>
          </p:nvPr>
        </p:nvSpPr>
        <p:spPr/>
        <p:txBody>
          <a:bodyPr/>
          <a:lstStyle/>
          <a:p>
            <a:fld id="{EC759BE2-4F8B-411A-BC12-174FB488017A}" type="slidenum">
              <a:rPr lang="en-US" smtClean="0"/>
              <a:t>1</a:t>
            </a:fld>
            <a:endParaRPr lang="en-US"/>
          </a:p>
        </p:txBody>
      </p:sp>
    </p:spTree>
    <p:extLst>
      <p:ext uri="{BB962C8B-B14F-4D97-AF65-F5344CB8AC3E}">
        <p14:creationId xmlns:p14="http://schemas.microsoft.com/office/powerpoint/2010/main" val="2327622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from Sean to me.  Leadership requires all the above … </a:t>
            </a:r>
          </a:p>
        </p:txBody>
      </p:sp>
      <p:sp>
        <p:nvSpPr>
          <p:cNvPr id="4" name="Slide Number Placeholder 3"/>
          <p:cNvSpPr>
            <a:spLocks noGrp="1"/>
          </p:cNvSpPr>
          <p:nvPr>
            <p:ph type="sldNum" sz="quarter" idx="5"/>
          </p:nvPr>
        </p:nvSpPr>
        <p:spPr/>
        <p:txBody>
          <a:bodyPr/>
          <a:lstStyle/>
          <a:p>
            <a:fld id="{EC759BE2-4F8B-411A-BC12-174FB488017A}" type="slidenum">
              <a:rPr lang="en-US" smtClean="0"/>
              <a:t>10</a:t>
            </a:fld>
            <a:endParaRPr lang="en-US"/>
          </a:p>
        </p:txBody>
      </p:sp>
    </p:spTree>
    <p:extLst>
      <p:ext uri="{BB962C8B-B14F-4D97-AF65-F5344CB8AC3E}">
        <p14:creationId xmlns:p14="http://schemas.microsoft.com/office/powerpoint/2010/main" val="1590030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from Sean to me.  Leadership requires all the above … </a:t>
            </a:r>
          </a:p>
        </p:txBody>
      </p:sp>
      <p:sp>
        <p:nvSpPr>
          <p:cNvPr id="4" name="Slide Number Placeholder 3"/>
          <p:cNvSpPr>
            <a:spLocks noGrp="1"/>
          </p:cNvSpPr>
          <p:nvPr>
            <p:ph type="sldNum" sz="quarter" idx="5"/>
          </p:nvPr>
        </p:nvSpPr>
        <p:spPr/>
        <p:txBody>
          <a:bodyPr/>
          <a:lstStyle/>
          <a:p>
            <a:fld id="{EC759BE2-4F8B-411A-BC12-174FB488017A}" type="slidenum">
              <a:rPr lang="en-US" smtClean="0"/>
              <a:t>11</a:t>
            </a:fld>
            <a:endParaRPr lang="en-US"/>
          </a:p>
        </p:txBody>
      </p:sp>
    </p:spTree>
    <p:extLst>
      <p:ext uri="{BB962C8B-B14F-4D97-AF65-F5344CB8AC3E}">
        <p14:creationId xmlns:p14="http://schemas.microsoft.com/office/powerpoint/2010/main" val="3590773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from Sean to me.  Leadership requires all the above … </a:t>
            </a:r>
          </a:p>
        </p:txBody>
      </p:sp>
      <p:sp>
        <p:nvSpPr>
          <p:cNvPr id="4" name="Slide Number Placeholder 3"/>
          <p:cNvSpPr>
            <a:spLocks noGrp="1"/>
          </p:cNvSpPr>
          <p:nvPr>
            <p:ph type="sldNum" sz="quarter" idx="5"/>
          </p:nvPr>
        </p:nvSpPr>
        <p:spPr/>
        <p:txBody>
          <a:bodyPr/>
          <a:lstStyle/>
          <a:p>
            <a:fld id="{EC759BE2-4F8B-411A-BC12-174FB488017A}" type="slidenum">
              <a:rPr lang="en-US" smtClean="0"/>
              <a:t>12</a:t>
            </a:fld>
            <a:endParaRPr lang="en-US"/>
          </a:p>
        </p:txBody>
      </p:sp>
    </p:spTree>
    <p:extLst>
      <p:ext uri="{BB962C8B-B14F-4D97-AF65-F5344CB8AC3E}">
        <p14:creationId xmlns:p14="http://schemas.microsoft.com/office/powerpoint/2010/main" val="651185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from Sean to me.  Leadership requires all the above … </a:t>
            </a:r>
          </a:p>
        </p:txBody>
      </p:sp>
      <p:sp>
        <p:nvSpPr>
          <p:cNvPr id="4" name="Slide Number Placeholder 3"/>
          <p:cNvSpPr>
            <a:spLocks noGrp="1"/>
          </p:cNvSpPr>
          <p:nvPr>
            <p:ph type="sldNum" sz="quarter" idx="5"/>
          </p:nvPr>
        </p:nvSpPr>
        <p:spPr/>
        <p:txBody>
          <a:bodyPr/>
          <a:lstStyle/>
          <a:p>
            <a:fld id="{EC759BE2-4F8B-411A-BC12-174FB488017A}" type="slidenum">
              <a:rPr lang="en-US" smtClean="0"/>
              <a:t>13</a:t>
            </a:fld>
            <a:endParaRPr lang="en-US"/>
          </a:p>
        </p:txBody>
      </p:sp>
    </p:spTree>
    <p:extLst>
      <p:ext uri="{BB962C8B-B14F-4D97-AF65-F5344CB8AC3E}">
        <p14:creationId xmlns:p14="http://schemas.microsoft.com/office/powerpoint/2010/main" val="69893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The Boat</a:t>
            </a:r>
            <a:r>
              <a:rPr lang="en-US" baseline="0" dirty="0"/>
              <a:t> School programs are split into three different paths consisting of 9-month or 12-month degrees. Most students receive a AOS degree upon completion. In Traditional Large craft, students construct vessels such as fishing boats, tugs, cruising yachts, and motorboats with structural element such as decks, cabin houses, interiors, and inboard engines.</a:t>
            </a:r>
            <a:endParaRPr lang="en-US" dirty="0"/>
          </a:p>
        </p:txBody>
      </p:sp>
      <p:sp>
        <p:nvSpPr>
          <p:cNvPr id="4" name="Slide Number Placeholder 3"/>
          <p:cNvSpPr>
            <a:spLocks noGrp="1"/>
          </p:cNvSpPr>
          <p:nvPr>
            <p:ph type="sldNum" sz="quarter" idx="10"/>
          </p:nvPr>
        </p:nvSpPr>
        <p:spPr/>
        <p:txBody>
          <a:bodyPr/>
          <a:lstStyle/>
          <a:p>
            <a:fld id="{DDBA7621-BC0F-47F8-ABEF-C643ED26BB7B}" type="slidenum">
              <a:rPr lang="en-US" smtClean="0"/>
              <a:t>14</a:t>
            </a:fld>
            <a:endParaRPr lang="en-US"/>
          </a:p>
        </p:txBody>
      </p:sp>
    </p:spTree>
    <p:extLst>
      <p:ext uri="{BB962C8B-B14F-4D97-AF65-F5344CB8AC3E}">
        <p14:creationId xmlns:p14="http://schemas.microsoft.com/office/powerpoint/2010/main" val="2326696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location where boatbuilding has happened for over a century.  This photo reminds us of the incredible natural resources our economies here were based on.</a:t>
            </a:r>
          </a:p>
        </p:txBody>
      </p:sp>
      <p:sp>
        <p:nvSpPr>
          <p:cNvPr id="4" name="Slide Number Placeholder 3"/>
          <p:cNvSpPr>
            <a:spLocks noGrp="1"/>
          </p:cNvSpPr>
          <p:nvPr>
            <p:ph type="sldNum" sz="quarter" idx="5"/>
          </p:nvPr>
        </p:nvSpPr>
        <p:spPr/>
        <p:txBody>
          <a:bodyPr/>
          <a:lstStyle/>
          <a:p>
            <a:fld id="{EC759BE2-4F8B-411A-BC12-174FB488017A}" type="slidenum">
              <a:rPr lang="en-US" smtClean="0"/>
              <a:t>15</a:t>
            </a:fld>
            <a:endParaRPr lang="en-US"/>
          </a:p>
        </p:txBody>
      </p:sp>
    </p:spTree>
    <p:extLst>
      <p:ext uri="{BB962C8B-B14F-4D97-AF65-F5344CB8AC3E}">
        <p14:creationId xmlns:p14="http://schemas.microsoft.com/office/powerpoint/2010/main" val="3075663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location where boatbuilding has happened for over a century.  This photo reminds us of the incredible natural resources our economies here were based on.</a:t>
            </a:r>
          </a:p>
        </p:txBody>
      </p:sp>
      <p:sp>
        <p:nvSpPr>
          <p:cNvPr id="4" name="Slide Number Placeholder 3"/>
          <p:cNvSpPr>
            <a:spLocks noGrp="1"/>
          </p:cNvSpPr>
          <p:nvPr>
            <p:ph type="sldNum" sz="quarter" idx="5"/>
          </p:nvPr>
        </p:nvSpPr>
        <p:spPr/>
        <p:txBody>
          <a:bodyPr/>
          <a:lstStyle/>
          <a:p>
            <a:fld id="{EC759BE2-4F8B-411A-BC12-174FB488017A}" type="slidenum">
              <a:rPr lang="en-US" smtClean="0"/>
              <a:t>16</a:t>
            </a:fld>
            <a:endParaRPr lang="en-US"/>
          </a:p>
        </p:txBody>
      </p:sp>
    </p:spTree>
    <p:extLst>
      <p:ext uri="{BB962C8B-B14F-4D97-AF65-F5344CB8AC3E}">
        <p14:creationId xmlns:p14="http://schemas.microsoft.com/office/powerpoint/2010/main" val="1094155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location where boatbuilding has happened for over a century.  This photo reminds us of the incredible natural resources our economies here were based on.</a:t>
            </a:r>
          </a:p>
        </p:txBody>
      </p:sp>
      <p:sp>
        <p:nvSpPr>
          <p:cNvPr id="4" name="Slide Number Placeholder 3"/>
          <p:cNvSpPr>
            <a:spLocks noGrp="1"/>
          </p:cNvSpPr>
          <p:nvPr>
            <p:ph type="sldNum" sz="quarter" idx="5"/>
          </p:nvPr>
        </p:nvSpPr>
        <p:spPr/>
        <p:txBody>
          <a:bodyPr/>
          <a:lstStyle/>
          <a:p>
            <a:fld id="{EC759BE2-4F8B-411A-BC12-174FB488017A}" type="slidenum">
              <a:rPr lang="en-US" smtClean="0"/>
              <a:t>17</a:t>
            </a:fld>
            <a:endParaRPr lang="en-US"/>
          </a:p>
        </p:txBody>
      </p:sp>
    </p:spTree>
    <p:extLst>
      <p:ext uri="{BB962C8B-B14F-4D97-AF65-F5344CB8AC3E}">
        <p14:creationId xmlns:p14="http://schemas.microsoft.com/office/powerpoint/2010/main" val="2060627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location where boatbuilding has happened for over a century.  This photo reminds us of the incredible natural resources our economies here were based on.</a:t>
            </a:r>
          </a:p>
        </p:txBody>
      </p:sp>
      <p:sp>
        <p:nvSpPr>
          <p:cNvPr id="4" name="Slide Number Placeholder 3"/>
          <p:cNvSpPr>
            <a:spLocks noGrp="1"/>
          </p:cNvSpPr>
          <p:nvPr>
            <p:ph type="sldNum" sz="quarter" idx="5"/>
          </p:nvPr>
        </p:nvSpPr>
        <p:spPr/>
        <p:txBody>
          <a:bodyPr/>
          <a:lstStyle/>
          <a:p>
            <a:fld id="{EC759BE2-4F8B-411A-BC12-174FB488017A}" type="slidenum">
              <a:rPr lang="en-US" smtClean="0"/>
              <a:t>18</a:t>
            </a:fld>
            <a:endParaRPr lang="en-US"/>
          </a:p>
        </p:txBody>
      </p:sp>
    </p:spTree>
    <p:extLst>
      <p:ext uri="{BB962C8B-B14F-4D97-AF65-F5344CB8AC3E}">
        <p14:creationId xmlns:p14="http://schemas.microsoft.com/office/powerpoint/2010/main" val="65863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location where boatbuilding has happened for over a century.  This photo reminds us of the incredible natural resources our economies here were based on.</a:t>
            </a:r>
          </a:p>
        </p:txBody>
      </p:sp>
      <p:sp>
        <p:nvSpPr>
          <p:cNvPr id="4" name="Slide Number Placeholder 3"/>
          <p:cNvSpPr>
            <a:spLocks noGrp="1"/>
          </p:cNvSpPr>
          <p:nvPr>
            <p:ph type="sldNum" sz="quarter" idx="5"/>
          </p:nvPr>
        </p:nvSpPr>
        <p:spPr/>
        <p:txBody>
          <a:bodyPr/>
          <a:lstStyle/>
          <a:p>
            <a:fld id="{EC759BE2-4F8B-411A-BC12-174FB488017A}" type="slidenum">
              <a:rPr lang="en-US" smtClean="0"/>
              <a:t>2</a:t>
            </a:fld>
            <a:endParaRPr lang="en-US"/>
          </a:p>
        </p:txBody>
      </p:sp>
    </p:spTree>
    <p:extLst>
      <p:ext uri="{BB962C8B-B14F-4D97-AF65-F5344CB8AC3E}">
        <p14:creationId xmlns:p14="http://schemas.microsoft.com/office/powerpoint/2010/main" val="1004343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from Sean to me.  Leadership requires all the above … </a:t>
            </a:r>
          </a:p>
        </p:txBody>
      </p:sp>
      <p:sp>
        <p:nvSpPr>
          <p:cNvPr id="4" name="Slide Number Placeholder 3"/>
          <p:cNvSpPr>
            <a:spLocks noGrp="1"/>
          </p:cNvSpPr>
          <p:nvPr>
            <p:ph type="sldNum" sz="quarter" idx="5"/>
          </p:nvPr>
        </p:nvSpPr>
        <p:spPr/>
        <p:txBody>
          <a:bodyPr/>
          <a:lstStyle/>
          <a:p>
            <a:fld id="{EC759BE2-4F8B-411A-BC12-174FB488017A}" type="slidenum">
              <a:rPr lang="en-US" smtClean="0"/>
              <a:t>3</a:t>
            </a:fld>
            <a:endParaRPr lang="en-US"/>
          </a:p>
        </p:txBody>
      </p:sp>
    </p:spTree>
    <p:extLst>
      <p:ext uri="{BB962C8B-B14F-4D97-AF65-F5344CB8AC3E}">
        <p14:creationId xmlns:p14="http://schemas.microsoft.com/office/powerpoint/2010/main" val="401910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from Sean to me.  Leadership requires all the above … </a:t>
            </a:r>
          </a:p>
        </p:txBody>
      </p:sp>
      <p:sp>
        <p:nvSpPr>
          <p:cNvPr id="4" name="Slide Number Placeholder 3"/>
          <p:cNvSpPr>
            <a:spLocks noGrp="1"/>
          </p:cNvSpPr>
          <p:nvPr>
            <p:ph type="sldNum" sz="quarter" idx="5"/>
          </p:nvPr>
        </p:nvSpPr>
        <p:spPr/>
        <p:txBody>
          <a:bodyPr/>
          <a:lstStyle/>
          <a:p>
            <a:fld id="{EC759BE2-4F8B-411A-BC12-174FB488017A}" type="slidenum">
              <a:rPr lang="en-US" smtClean="0"/>
              <a:t>4</a:t>
            </a:fld>
            <a:endParaRPr lang="en-US"/>
          </a:p>
        </p:txBody>
      </p:sp>
    </p:spTree>
    <p:extLst>
      <p:ext uri="{BB962C8B-B14F-4D97-AF65-F5344CB8AC3E}">
        <p14:creationId xmlns:p14="http://schemas.microsoft.com/office/powerpoint/2010/main" val="2240706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from Sean to me.  Leadership requires all the above … </a:t>
            </a:r>
          </a:p>
        </p:txBody>
      </p:sp>
      <p:sp>
        <p:nvSpPr>
          <p:cNvPr id="4" name="Slide Number Placeholder 3"/>
          <p:cNvSpPr>
            <a:spLocks noGrp="1"/>
          </p:cNvSpPr>
          <p:nvPr>
            <p:ph type="sldNum" sz="quarter" idx="5"/>
          </p:nvPr>
        </p:nvSpPr>
        <p:spPr/>
        <p:txBody>
          <a:bodyPr/>
          <a:lstStyle/>
          <a:p>
            <a:fld id="{EC759BE2-4F8B-411A-BC12-174FB488017A}" type="slidenum">
              <a:rPr lang="en-US" smtClean="0"/>
              <a:t>5</a:t>
            </a:fld>
            <a:endParaRPr lang="en-US"/>
          </a:p>
        </p:txBody>
      </p:sp>
    </p:spTree>
    <p:extLst>
      <p:ext uri="{BB962C8B-B14F-4D97-AF65-F5344CB8AC3E}">
        <p14:creationId xmlns:p14="http://schemas.microsoft.com/office/powerpoint/2010/main" val="87862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from Sean to me.  Leadership requires all the above … </a:t>
            </a:r>
          </a:p>
        </p:txBody>
      </p:sp>
      <p:sp>
        <p:nvSpPr>
          <p:cNvPr id="4" name="Slide Number Placeholder 3"/>
          <p:cNvSpPr>
            <a:spLocks noGrp="1"/>
          </p:cNvSpPr>
          <p:nvPr>
            <p:ph type="sldNum" sz="quarter" idx="5"/>
          </p:nvPr>
        </p:nvSpPr>
        <p:spPr/>
        <p:txBody>
          <a:bodyPr/>
          <a:lstStyle/>
          <a:p>
            <a:fld id="{EC759BE2-4F8B-411A-BC12-174FB488017A}" type="slidenum">
              <a:rPr lang="en-US" smtClean="0"/>
              <a:t>6</a:t>
            </a:fld>
            <a:endParaRPr lang="en-US"/>
          </a:p>
        </p:txBody>
      </p:sp>
    </p:spTree>
    <p:extLst>
      <p:ext uri="{BB962C8B-B14F-4D97-AF65-F5344CB8AC3E}">
        <p14:creationId xmlns:p14="http://schemas.microsoft.com/office/powerpoint/2010/main" val="304704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from Sean to me.  Leadership requires all the above … </a:t>
            </a:r>
          </a:p>
        </p:txBody>
      </p:sp>
      <p:sp>
        <p:nvSpPr>
          <p:cNvPr id="4" name="Slide Number Placeholder 3"/>
          <p:cNvSpPr>
            <a:spLocks noGrp="1"/>
          </p:cNvSpPr>
          <p:nvPr>
            <p:ph type="sldNum" sz="quarter" idx="5"/>
          </p:nvPr>
        </p:nvSpPr>
        <p:spPr/>
        <p:txBody>
          <a:bodyPr/>
          <a:lstStyle/>
          <a:p>
            <a:fld id="{EC759BE2-4F8B-411A-BC12-174FB488017A}" type="slidenum">
              <a:rPr lang="en-US" smtClean="0"/>
              <a:t>7</a:t>
            </a:fld>
            <a:endParaRPr lang="en-US"/>
          </a:p>
        </p:txBody>
      </p:sp>
    </p:spTree>
    <p:extLst>
      <p:ext uri="{BB962C8B-B14F-4D97-AF65-F5344CB8AC3E}">
        <p14:creationId xmlns:p14="http://schemas.microsoft.com/office/powerpoint/2010/main" val="732585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from Sean to me.  Leadership requires all the above … </a:t>
            </a:r>
          </a:p>
        </p:txBody>
      </p:sp>
      <p:sp>
        <p:nvSpPr>
          <p:cNvPr id="4" name="Slide Number Placeholder 3"/>
          <p:cNvSpPr>
            <a:spLocks noGrp="1"/>
          </p:cNvSpPr>
          <p:nvPr>
            <p:ph type="sldNum" sz="quarter" idx="5"/>
          </p:nvPr>
        </p:nvSpPr>
        <p:spPr/>
        <p:txBody>
          <a:bodyPr/>
          <a:lstStyle/>
          <a:p>
            <a:fld id="{EC759BE2-4F8B-411A-BC12-174FB488017A}" type="slidenum">
              <a:rPr lang="en-US" smtClean="0"/>
              <a:t>8</a:t>
            </a:fld>
            <a:endParaRPr lang="en-US"/>
          </a:p>
        </p:txBody>
      </p:sp>
    </p:spTree>
    <p:extLst>
      <p:ext uri="{BB962C8B-B14F-4D97-AF65-F5344CB8AC3E}">
        <p14:creationId xmlns:p14="http://schemas.microsoft.com/office/powerpoint/2010/main" val="1744829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from Sean to me.  Leadership requires all the above … </a:t>
            </a:r>
          </a:p>
        </p:txBody>
      </p:sp>
      <p:sp>
        <p:nvSpPr>
          <p:cNvPr id="4" name="Slide Number Placeholder 3"/>
          <p:cNvSpPr>
            <a:spLocks noGrp="1"/>
          </p:cNvSpPr>
          <p:nvPr>
            <p:ph type="sldNum" sz="quarter" idx="5"/>
          </p:nvPr>
        </p:nvSpPr>
        <p:spPr/>
        <p:txBody>
          <a:bodyPr/>
          <a:lstStyle/>
          <a:p>
            <a:fld id="{EC759BE2-4F8B-411A-BC12-174FB488017A}" type="slidenum">
              <a:rPr lang="en-US" smtClean="0"/>
              <a:t>9</a:t>
            </a:fld>
            <a:endParaRPr lang="en-US"/>
          </a:p>
        </p:txBody>
      </p:sp>
    </p:spTree>
    <p:extLst>
      <p:ext uri="{BB962C8B-B14F-4D97-AF65-F5344CB8AC3E}">
        <p14:creationId xmlns:p14="http://schemas.microsoft.com/office/powerpoint/2010/main" val="260451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C1E4E-6969-844F-A021-C67335309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8C7840D-79F1-BA4C-A86B-6CD637AE1C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2B9CEE4-14E6-424D-B632-CFA76DE8B9DF}"/>
              </a:ext>
            </a:extLst>
          </p:cNvPr>
          <p:cNvSpPr>
            <a:spLocks noGrp="1"/>
          </p:cNvSpPr>
          <p:nvPr>
            <p:ph type="dt" sz="half" idx="10"/>
          </p:nvPr>
        </p:nvSpPr>
        <p:spPr/>
        <p:txBody>
          <a:bodyPr/>
          <a:lstStyle/>
          <a:p>
            <a:fld id="{3F04E1EF-3F2A-5E4D-B6E3-CD4BA1B559F3}" type="datetimeFigureOut">
              <a:rPr lang="en-US" smtClean="0"/>
              <a:t>10/7/2019</a:t>
            </a:fld>
            <a:endParaRPr lang="en-US"/>
          </a:p>
        </p:txBody>
      </p:sp>
      <p:sp>
        <p:nvSpPr>
          <p:cNvPr id="5" name="Footer Placeholder 4">
            <a:extLst>
              <a:ext uri="{FF2B5EF4-FFF2-40B4-BE49-F238E27FC236}">
                <a16:creationId xmlns:a16="http://schemas.microsoft.com/office/drawing/2014/main" xmlns="" id="{71D6764A-EDF2-B34E-8862-93552DD09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48FDF4F-9807-F84E-A1E2-3B361E0CB8B2}"/>
              </a:ext>
            </a:extLst>
          </p:cNvPr>
          <p:cNvSpPr>
            <a:spLocks noGrp="1"/>
          </p:cNvSpPr>
          <p:nvPr>
            <p:ph type="sldNum" sz="quarter" idx="12"/>
          </p:nvPr>
        </p:nvSpPr>
        <p:spPr/>
        <p:txBody>
          <a:bodyPr/>
          <a:lstStyle/>
          <a:p>
            <a:fld id="{2C1C6F82-08DD-9B45-AEAF-D261038EEC24}" type="slidenum">
              <a:rPr lang="en-US" smtClean="0"/>
              <a:t>‹#›</a:t>
            </a:fld>
            <a:endParaRPr lang="en-US"/>
          </a:p>
        </p:txBody>
      </p:sp>
    </p:spTree>
    <p:extLst>
      <p:ext uri="{BB962C8B-B14F-4D97-AF65-F5344CB8AC3E}">
        <p14:creationId xmlns:p14="http://schemas.microsoft.com/office/powerpoint/2010/main" val="326989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E9BED8-091A-2B41-855B-A27FE64896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DCC6386-3166-064E-913B-505CFC8941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BBFC7D3-BC16-814C-A9E7-FF8361FE731D}"/>
              </a:ext>
            </a:extLst>
          </p:cNvPr>
          <p:cNvSpPr>
            <a:spLocks noGrp="1"/>
          </p:cNvSpPr>
          <p:nvPr>
            <p:ph type="dt" sz="half" idx="10"/>
          </p:nvPr>
        </p:nvSpPr>
        <p:spPr/>
        <p:txBody>
          <a:bodyPr/>
          <a:lstStyle/>
          <a:p>
            <a:fld id="{3F04E1EF-3F2A-5E4D-B6E3-CD4BA1B559F3}" type="datetimeFigureOut">
              <a:rPr lang="en-US" smtClean="0"/>
              <a:t>10/7/2019</a:t>
            </a:fld>
            <a:endParaRPr lang="en-US"/>
          </a:p>
        </p:txBody>
      </p:sp>
      <p:sp>
        <p:nvSpPr>
          <p:cNvPr id="5" name="Footer Placeholder 4">
            <a:extLst>
              <a:ext uri="{FF2B5EF4-FFF2-40B4-BE49-F238E27FC236}">
                <a16:creationId xmlns:a16="http://schemas.microsoft.com/office/drawing/2014/main" xmlns="" id="{52FCF7B6-7945-234D-8416-AC39C5F7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E70E536-4510-204C-AF97-059EC5AE9B5D}"/>
              </a:ext>
            </a:extLst>
          </p:cNvPr>
          <p:cNvSpPr>
            <a:spLocks noGrp="1"/>
          </p:cNvSpPr>
          <p:nvPr>
            <p:ph type="sldNum" sz="quarter" idx="12"/>
          </p:nvPr>
        </p:nvSpPr>
        <p:spPr/>
        <p:txBody>
          <a:bodyPr/>
          <a:lstStyle/>
          <a:p>
            <a:fld id="{2C1C6F82-08DD-9B45-AEAF-D261038EEC24}" type="slidenum">
              <a:rPr lang="en-US" smtClean="0"/>
              <a:t>‹#›</a:t>
            </a:fld>
            <a:endParaRPr lang="en-US"/>
          </a:p>
        </p:txBody>
      </p:sp>
    </p:spTree>
    <p:extLst>
      <p:ext uri="{BB962C8B-B14F-4D97-AF65-F5344CB8AC3E}">
        <p14:creationId xmlns:p14="http://schemas.microsoft.com/office/powerpoint/2010/main" val="350259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E2A7F6C-917A-D143-9AFD-B1B6A4E685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B26468A-6FBA-8C41-AD38-D89511B7FB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2B15A7-1F1F-DB40-80ED-5853B381A350}"/>
              </a:ext>
            </a:extLst>
          </p:cNvPr>
          <p:cNvSpPr>
            <a:spLocks noGrp="1"/>
          </p:cNvSpPr>
          <p:nvPr>
            <p:ph type="dt" sz="half" idx="10"/>
          </p:nvPr>
        </p:nvSpPr>
        <p:spPr/>
        <p:txBody>
          <a:bodyPr/>
          <a:lstStyle/>
          <a:p>
            <a:fld id="{3F04E1EF-3F2A-5E4D-B6E3-CD4BA1B559F3}" type="datetimeFigureOut">
              <a:rPr lang="en-US" smtClean="0"/>
              <a:t>10/7/2019</a:t>
            </a:fld>
            <a:endParaRPr lang="en-US"/>
          </a:p>
        </p:txBody>
      </p:sp>
      <p:sp>
        <p:nvSpPr>
          <p:cNvPr id="5" name="Footer Placeholder 4">
            <a:extLst>
              <a:ext uri="{FF2B5EF4-FFF2-40B4-BE49-F238E27FC236}">
                <a16:creationId xmlns:a16="http://schemas.microsoft.com/office/drawing/2014/main" xmlns="" id="{8897B0B9-9AC3-4949-ABA2-F9730C1DA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4B4937-8C0D-6748-9FBC-13DFE7083A0F}"/>
              </a:ext>
            </a:extLst>
          </p:cNvPr>
          <p:cNvSpPr>
            <a:spLocks noGrp="1"/>
          </p:cNvSpPr>
          <p:nvPr>
            <p:ph type="sldNum" sz="quarter" idx="12"/>
          </p:nvPr>
        </p:nvSpPr>
        <p:spPr/>
        <p:txBody>
          <a:bodyPr/>
          <a:lstStyle/>
          <a:p>
            <a:fld id="{2C1C6F82-08DD-9B45-AEAF-D261038EEC24}" type="slidenum">
              <a:rPr lang="en-US" smtClean="0"/>
              <a:t>‹#›</a:t>
            </a:fld>
            <a:endParaRPr lang="en-US"/>
          </a:p>
        </p:txBody>
      </p:sp>
    </p:spTree>
    <p:extLst>
      <p:ext uri="{BB962C8B-B14F-4D97-AF65-F5344CB8AC3E}">
        <p14:creationId xmlns:p14="http://schemas.microsoft.com/office/powerpoint/2010/main" val="44419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EEB19F-846F-2849-B98E-659B933D15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80F1E34-A591-5B45-A52C-84F57168D3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6CF34D-0707-4847-AFFF-BB8EFB86C951}"/>
              </a:ext>
            </a:extLst>
          </p:cNvPr>
          <p:cNvSpPr>
            <a:spLocks noGrp="1"/>
          </p:cNvSpPr>
          <p:nvPr>
            <p:ph type="dt" sz="half" idx="10"/>
          </p:nvPr>
        </p:nvSpPr>
        <p:spPr/>
        <p:txBody>
          <a:bodyPr/>
          <a:lstStyle/>
          <a:p>
            <a:fld id="{3F04E1EF-3F2A-5E4D-B6E3-CD4BA1B559F3}" type="datetimeFigureOut">
              <a:rPr lang="en-US" smtClean="0"/>
              <a:t>10/7/2019</a:t>
            </a:fld>
            <a:endParaRPr lang="en-US"/>
          </a:p>
        </p:txBody>
      </p:sp>
      <p:sp>
        <p:nvSpPr>
          <p:cNvPr id="5" name="Footer Placeholder 4">
            <a:extLst>
              <a:ext uri="{FF2B5EF4-FFF2-40B4-BE49-F238E27FC236}">
                <a16:creationId xmlns:a16="http://schemas.microsoft.com/office/drawing/2014/main" xmlns="" id="{A93C0767-D501-EF41-A4BE-FE52A7040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B89CC7-32E2-9B45-BA8A-D00FA7AF7493}"/>
              </a:ext>
            </a:extLst>
          </p:cNvPr>
          <p:cNvSpPr>
            <a:spLocks noGrp="1"/>
          </p:cNvSpPr>
          <p:nvPr>
            <p:ph type="sldNum" sz="quarter" idx="12"/>
          </p:nvPr>
        </p:nvSpPr>
        <p:spPr/>
        <p:txBody>
          <a:bodyPr/>
          <a:lstStyle/>
          <a:p>
            <a:fld id="{2C1C6F82-08DD-9B45-AEAF-D261038EEC24}" type="slidenum">
              <a:rPr lang="en-US" smtClean="0"/>
              <a:t>‹#›</a:t>
            </a:fld>
            <a:endParaRPr lang="en-US"/>
          </a:p>
        </p:txBody>
      </p:sp>
    </p:spTree>
    <p:extLst>
      <p:ext uri="{BB962C8B-B14F-4D97-AF65-F5344CB8AC3E}">
        <p14:creationId xmlns:p14="http://schemas.microsoft.com/office/powerpoint/2010/main" val="234093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F57154-E196-5045-B342-E0A025932C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8F1A376-B8C6-AF40-A0DC-F3A2AB2EAB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9DA3DA2-4054-5F44-87F9-D29A74362CC7}"/>
              </a:ext>
            </a:extLst>
          </p:cNvPr>
          <p:cNvSpPr>
            <a:spLocks noGrp="1"/>
          </p:cNvSpPr>
          <p:nvPr>
            <p:ph type="dt" sz="half" idx="10"/>
          </p:nvPr>
        </p:nvSpPr>
        <p:spPr/>
        <p:txBody>
          <a:bodyPr/>
          <a:lstStyle/>
          <a:p>
            <a:fld id="{3F04E1EF-3F2A-5E4D-B6E3-CD4BA1B559F3}" type="datetimeFigureOut">
              <a:rPr lang="en-US" smtClean="0"/>
              <a:t>10/7/2019</a:t>
            </a:fld>
            <a:endParaRPr lang="en-US"/>
          </a:p>
        </p:txBody>
      </p:sp>
      <p:sp>
        <p:nvSpPr>
          <p:cNvPr id="5" name="Footer Placeholder 4">
            <a:extLst>
              <a:ext uri="{FF2B5EF4-FFF2-40B4-BE49-F238E27FC236}">
                <a16:creationId xmlns:a16="http://schemas.microsoft.com/office/drawing/2014/main" xmlns="" id="{7EE24881-3926-894E-9829-98EC31CD5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0E4EE6-0E96-0D41-A2D6-1146BD1F2C89}"/>
              </a:ext>
            </a:extLst>
          </p:cNvPr>
          <p:cNvSpPr>
            <a:spLocks noGrp="1"/>
          </p:cNvSpPr>
          <p:nvPr>
            <p:ph type="sldNum" sz="quarter" idx="12"/>
          </p:nvPr>
        </p:nvSpPr>
        <p:spPr/>
        <p:txBody>
          <a:bodyPr/>
          <a:lstStyle/>
          <a:p>
            <a:fld id="{2C1C6F82-08DD-9B45-AEAF-D261038EEC24}" type="slidenum">
              <a:rPr lang="en-US" smtClean="0"/>
              <a:t>‹#›</a:t>
            </a:fld>
            <a:endParaRPr lang="en-US"/>
          </a:p>
        </p:txBody>
      </p:sp>
    </p:spTree>
    <p:extLst>
      <p:ext uri="{BB962C8B-B14F-4D97-AF65-F5344CB8AC3E}">
        <p14:creationId xmlns:p14="http://schemas.microsoft.com/office/powerpoint/2010/main" val="217886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B5B51-3016-2342-8806-837CD55360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FD7E8F4-5A74-DC4A-A66A-E2DDFD94A5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37FD24B-DD9E-A34B-96F6-1D7EDF2FCE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298D5E1-0327-ED48-8CD0-383DEF7241D3}"/>
              </a:ext>
            </a:extLst>
          </p:cNvPr>
          <p:cNvSpPr>
            <a:spLocks noGrp="1"/>
          </p:cNvSpPr>
          <p:nvPr>
            <p:ph type="dt" sz="half" idx="10"/>
          </p:nvPr>
        </p:nvSpPr>
        <p:spPr/>
        <p:txBody>
          <a:bodyPr/>
          <a:lstStyle/>
          <a:p>
            <a:fld id="{3F04E1EF-3F2A-5E4D-B6E3-CD4BA1B559F3}" type="datetimeFigureOut">
              <a:rPr lang="en-US" smtClean="0"/>
              <a:t>10/7/2019</a:t>
            </a:fld>
            <a:endParaRPr lang="en-US"/>
          </a:p>
        </p:txBody>
      </p:sp>
      <p:sp>
        <p:nvSpPr>
          <p:cNvPr id="6" name="Footer Placeholder 5">
            <a:extLst>
              <a:ext uri="{FF2B5EF4-FFF2-40B4-BE49-F238E27FC236}">
                <a16:creationId xmlns:a16="http://schemas.microsoft.com/office/drawing/2014/main" xmlns="" id="{DFD35BEC-3A93-4440-87FD-1EEB336370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8012686-AA3B-4742-B861-0BA2A89B39A2}"/>
              </a:ext>
            </a:extLst>
          </p:cNvPr>
          <p:cNvSpPr>
            <a:spLocks noGrp="1"/>
          </p:cNvSpPr>
          <p:nvPr>
            <p:ph type="sldNum" sz="quarter" idx="12"/>
          </p:nvPr>
        </p:nvSpPr>
        <p:spPr/>
        <p:txBody>
          <a:bodyPr/>
          <a:lstStyle/>
          <a:p>
            <a:fld id="{2C1C6F82-08DD-9B45-AEAF-D261038EEC24}" type="slidenum">
              <a:rPr lang="en-US" smtClean="0"/>
              <a:t>‹#›</a:t>
            </a:fld>
            <a:endParaRPr lang="en-US"/>
          </a:p>
        </p:txBody>
      </p:sp>
    </p:spTree>
    <p:extLst>
      <p:ext uri="{BB962C8B-B14F-4D97-AF65-F5344CB8AC3E}">
        <p14:creationId xmlns:p14="http://schemas.microsoft.com/office/powerpoint/2010/main" val="332485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CD72FD-9E49-2846-B137-77C7565859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6933A01-CDFA-B94E-B5BF-D2D462B4D6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A2D3D75-5C94-6C4D-88A1-208D205E77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8A90FA3-71A6-884C-8FA8-EBE9AEA41F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A0C9C715-3436-0146-8F6B-1E7B7B6621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BDD01C7-B985-A143-8375-D5806A2BB08D}"/>
              </a:ext>
            </a:extLst>
          </p:cNvPr>
          <p:cNvSpPr>
            <a:spLocks noGrp="1"/>
          </p:cNvSpPr>
          <p:nvPr>
            <p:ph type="dt" sz="half" idx="10"/>
          </p:nvPr>
        </p:nvSpPr>
        <p:spPr/>
        <p:txBody>
          <a:bodyPr/>
          <a:lstStyle/>
          <a:p>
            <a:fld id="{3F04E1EF-3F2A-5E4D-B6E3-CD4BA1B559F3}" type="datetimeFigureOut">
              <a:rPr lang="en-US" smtClean="0"/>
              <a:t>10/7/2019</a:t>
            </a:fld>
            <a:endParaRPr lang="en-US"/>
          </a:p>
        </p:txBody>
      </p:sp>
      <p:sp>
        <p:nvSpPr>
          <p:cNvPr id="8" name="Footer Placeholder 7">
            <a:extLst>
              <a:ext uri="{FF2B5EF4-FFF2-40B4-BE49-F238E27FC236}">
                <a16:creationId xmlns:a16="http://schemas.microsoft.com/office/drawing/2014/main" xmlns="" id="{79DED8CC-93BC-4144-8834-3C78EB84FA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6DC5FF8-4EF2-EB4F-9DFE-6195C7DD2E5D}"/>
              </a:ext>
            </a:extLst>
          </p:cNvPr>
          <p:cNvSpPr>
            <a:spLocks noGrp="1"/>
          </p:cNvSpPr>
          <p:nvPr>
            <p:ph type="sldNum" sz="quarter" idx="12"/>
          </p:nvPr>
        </p:nvSpPr>
        <p:spPr/>
        <p:txBody>
          <a:bodyPr/>
          <a:lstStyle/>
          <a:p>
            <a:fld id="{2C1C6F82-08DD-9B45-AEAF-D261038EEC24}" type="slidenum">
              <a:rPr lang="en-US" smtClean="0"/>
              <a:t>‹#›</a:t>
            </a:fld>
            <a:endParaRPr lang="en-US"/>
          </a:p>
        </p:txBody>
      </p:sp>
    </p:spTree>
    <p:extLst>
      <p:ext uri="{BB962C8B-B14F-4D97-AF65-F5344CB8AC3E}">
        <p14:creationId xmlns:p14="http://schemas.microsoft.com/office/powerpoint/2010/main" val="153987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DC034-A38B-DA44-B9D1-18DA91A4FE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53F2C1E-122E-124F-ABD4-F4BA8F14DDA6}"/>
              </a:ext>
            </a:extLst>
          </p:cNvPr>
          <p:cNvSpPr>
            <a:spLocks noGrp="1"/>
          </p:cNvSpPr>
          <p:nvPr>
            <p:ph type="dt" sz="half" idx="10"/>
          </p:nvPr>
        </p:nvSpPr>
        <p:spPr/>
        <p:txBody>
          <a:bodyPr/>
          <a:lstStyle/>
          <a:p>
            <a:fld id="{3F04E1EF-3F2A-5E4D-B6E3-CD4BA1B559F3}" type="datetimeFigureOut">
              <a:rPr lang="en-US" smtClean="0"/>
              <a:t>10/7/2019</a:t>
            </a:fld>
            <a:endParaRPr lang="en-US"/>
          </a:p>
        </p:txBody>
      </p:sp>
      <p:sp>
        <p:nvSpPr>
          <p:cNvPr id="4" name="Footer Placeholder 3">
            <a:extLst>
              <a:ext uri="{FF2B5EF4-FFF2-40B4-BE49-F238E27FC236}">
                <a16:creationId xmlns:a16="http://schemas.microsoft.com/office/drawing/2014/main" xmlns="" id="{8B034D3C-C675-D143-9C8A-1113E5F6FD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D3B8609-2667-F443-BE3B-B0E76D97177A}"/>
              </a:ext>
            </a:extLst>
          </p:cNvPr>
          <p:cNvSpPr>
            <a:spLocks noGrp="1"/>
          </p:cNvSpPr>
          <p:nvPr>
            <p:ph type="sldNum" sz="quarter" idx="12"/>
          </p:nvPr>
        </p:nvSpPr>
        <p:spPr/>
        <p:txBody>
          <a:bodyPr/>
          <a:lstStyle/>
          <a:p>
            <a:fld id="{2C1C6F82-08DD-9B45-AEAF-D261038EEC24}" type="slidenum">
              <a:rPr lang="en-US" smtClean="0"/>
              <a:t>‹#›</a:t>
            </a:fld>
            <a:endParaRPr lang="en-US"/>
          </a:p>
        </p:txBody>
      </p:sp>
    </p:spTree>
    <p:extLst>
      <p:ext uri="{BB962C8B-B14F-4D97-AF65-F5344CB8AC3E}">
        <p14:creationId xmlns:p14="http://schemas.microsoft.com/office/powerpoint/2010/main" val="366236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AE88F5A-AAA6-BB42-B0EC-392186BFA608}"/>
              </a:ext>
            </a:extLst>
          </p:cNvPr>
          <p:cNvSpPr>
            <a:spLocks noGrp="1"/>
          </p:cNvSpPr>
          <p:nvPr>
            <p:ph type="dt" sz="half" idx="10"/>
          </p:nvPr>
        </p:nvSpPr>
        <p:spPr/>
        <p:txBody>
          <a:bodyPr/>
          <a:lstStyle/>
          <a:p>
            <a:fld id="{3F04E1EF-3F2A-5E4D-B6E3-CD4BA1B559F3}" type="datetimeFigureOut">
              <a:rPr lang="en-US" smtClean="0"/>
              <a:t>10/7/2019</a:t>
            </a:fld>
            <a:endParaRPr lang="en-US"/>
          </a:p>
        </p:txBody>
      </p:sp>
      <p:sp>
        <p:nvSpPr>
          <p:cNvPr id="3" name="Footer Placeholder 2">
            <a:extLst>
              <a:ext uri="{FF2B5EF4-FFF2-40B4-BE49-F238E27FC236}">
                <a16:creationId xmlns:a16="http://schemas.microsoft.com/office/drawing/2014/main" xmlns="" id="{E72D1277-CA45-1C42-88A2-BE1AF10EFD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E5EBAC5-930E-2141-BF7B-3B7085C7B1B4}"/>
              </a:ext>
            </a:extLst>
          </p:cNvPr>
          <p:cNvSpPr>
            <a:spLocks noGrp="1"/>
          </p:cNvSpPr>
          <p:nvPr>
            <p:ph type="sldNum" sz="quarter" idx="12"/>
          </p:nvPr>
        </p:nvSpPr>
        <p:spPr/>
        <p:txBody>
          <a:bodyPr/>
          <a:lstStyle/>
          <a:p>
            <a:fld id="{2C1C6F82-08DD-9B45-AEAF-D261038EEC24}" type="slidenum">
              <a:rPr lang="en-US" smtClean="0"/>
              <a:t>‹#›</a:t>
            </a:fld>
            <a:endParaRPr lang="en-US"/>
          </a:p>
        </p:txBody>
      </p:sp>
    </p:spTree>
    <p:extLst>
      <p:ext uri="{BB962C8B-B14F-4D97-AF65-F5344CB8AC3E}">
        <p14:creationId xmlns:p14="http://schemas.microsoft.com/office/powerpoint/2010/main" val="123307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51F01-7A2E-E249-95C1-1CAA922EC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E6F2AC8-25D0-0045-BE2E-B56ACC1043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D3C75B5-C9E9-4E45-999D-69C9E5E4D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99B86B4-6199-9A46-AEB2-521D5C4A94A7}"/>
              </a:ext>
            </a:extLst>
          </p:cNvPr>
          <p:cNvSpPr>
            <a:spLocks noGrp="1"/>
          </p:cNvSpPr>
          <p:nvPr>
            <p:ph type="dt" sz="half" idx="10"/>
          </p:nvPr>
        </p:nvSpPr>
        <p:spPr/>
        <p:txBody>
          <a:bodyPr/>
          <a:lstStyle/>
          <a:p>
            <a:fld id="{3F04E1EF-3F2A-5E4D-B6E3-CD4BA1B559F3}" type="datetimeFigureOut">
              <a:rPr lang="en-US" smtClean="0"/>
              <a:t>10/7/2019</a:t>
            </a:fld>
            <a:endParaRPr lang="en-US"/>
          </a:p>
        </p:txBody>
      </p:sp>
      <p:sp>
        <p:nvSpPr>
          <p:cNvPr id="6" name="Footer Placeholder 5">
            <a:extLst>
              <a:ext uri="{FF2B5EF4-FFF2-40B4-BE49-F238E27FC236}">
                <a16:creationId xmlns:a16="http://schemas.microsoft.com/office/drawing/2014/main" xmlns="" id="{C53E9512-4C34-8947-9FA4-EED19FEE2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141BC75-54BC-624E-BDDA-9188D9892722}"/>
              </a:ext>
            </a:extLst>
          </p:cNvPr>
          <p:cNvSpPr>
            <a:spLocks noGrp="1"/>
          </p:cNvSpPr>
          <p:nvPr>
            <p:ph type="sldNum" sz="quarter" idx="12"/>
          </p:nvPr>
        </p:nvSpPr>
        <p:spPr/>
        <p:txBody>
          <a:bodyPr/>
          <a:lstStyle/>
          <a:p>
            <a:fld id="{2C1C6F82-08DD-9B45-AEAF-D261038EEC24}" type="slidenum">
              <a:rPr lang="en-US" smtClean="0"/>
              <a:t>‹#›</a:t>
            </a:fld>
            <a:endParaRPr lang="en-US"/>
          </a:p>
        </p:txBody>
      </p:sp>
    </p:spTree>
    <p:extLst>
      <p:ext uri="{BB962C8B-B14F-4D97-AF65-F5344CB8AC3E}">
        <p14:creationId xmlns:p14="http://schemas.microsoft.com/office/powerpoint/2010/main" val="176856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2F4665-C2DF-034F-83B3-EFFB6CC1C2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5344D9D-372C-9249-94C9-6E5CA20EDD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3EA2E1F3-F1AF-D34D-ACFF-A856068F56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92E365A-747C-E945-8874-4EAA4BC79C80}"/>
              </a:ext>
            </a:extLst>
          </p:cNvPr>
          <p:cNvSpPr>
            <a:spLocks noGrp="1"/>
          </p:cNvSpPr>
          <p:nvPr>
            <p:ph type="dt" sz="half" idx="10"/>
          </p:nvPr>
        </p:nvSpPr>
        <p:spPr/>
        <p:txBody>
          <a:bodyPr/>
          <a:lstStyle/>
          <a:p>
            <a:fld id="{3F04E1EF-3F2A-5E4D-B6E3-CD4BA1B559F3}" type="datetimeFigureOut">
              <a:rPr lang="en-US" smtClean="0"/>
              <a:t>10/7/2019</a:t>
            </a:fld>
            <a:endParaRPr lang="en-US"/>
          </a:p>
        </p:txBody>
      </p:sp>
      <p:sp>
        <p:nvSpPr>
          <p:cNvPr id="6" name="Footer Placeholder 5">
            <a:extLst>
              <a:ext uri="{FF2B5EF4-FFF2-40B4-BE49-F238E27FC236}">
                <a16:creationId xmlns:a16="http://schemas.microsoft.com/office/drawing/2014/main" xmlns="" id="{1CFD1D6A-C930-8541-A2BD-CB4E4E771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F3BA5C3-8D0C-F54E-833F-05E82122F10F}"/>
              </a:ext>
            </a:extLst>
          </p:cNvPr>
          <p:cNvSpPr>
            <a:spLocks noGrp="1"/>
          </p:cNvSpPr>
          <p:nvPr>
            <p:ph type="sldNum" sz="quarter" idx="12"/>
          </p:nvPr>
        </p:nvSpPr>
        <p:spPr/>
        <p:txBody>
          <a:bodyPr/>
          <a:lstStyle/>
          <a:p>
            <a:fld id="{2C1C6F82-08DD-9B45-AEAF-D261038EEC24}" type="slidenum">
              <a:rPr lang="en-US" smtClean="0"/>
              <a:t>‹#›</a:t>
            </a:fld>
            <a:endParaRPr lang="en-US"/>
          </a:p>
        </p:txBody>
      </p:sp>
    </p:spTree>
    <p:extLst>
      <p:ext uri="{BB962C8B-B14F-4D97-AF65-F5344CB8AC3E}">
        <p14:creationId xmlns:p14="http://schemas.microsoft.com/office/powerpoint/2010/main" val="87322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0193A79-BD85-F14E-981F-7AE3FFCB8C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739D1D8-7432-B741-9CCE-EBDFBD31A8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7D5A59-FEC3-424F-AEFD-39D3A1640E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4E1EF-3F2A-5E4D-B6E3-CD4BA1B559F3}" type="datetimeFigureOut">
              <a:rPr lang="en-US" smtClean="0"/>
              <a:t>10/7/2019</a:t>
            </a:fld>
            <a:endParaRPr lang="en-US"/>
          </a:p>
        </p:txBody>
      </p:sp>
      <p:sp>
        <p:nvSpPr>
          <p:cNvPr id="5" name="Footer Placeholder 4">
            <a:extLst>
              <a:ext uri="{FF2B5EF4-FFF2-40B4-BE49-F238E27FC236}">
                <a16:creationId xmlns:a16="http://schemas.microsoft.com/office/drawing/2014/main" xmlns="" id="{D8397A6D-3BC3-0144-AE43-AD8801B1BC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AC61203-0B69-CA4C-BAAD-18E36C11CB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C6F82-08DD-9B45-AEAF-D261038EEC24}" type="slidenum">
              <a:rPr lang="en-US" smtClean="0"/>
              <a:t>‹#›</a:t>
            </a:fld>
            <a:endParaRPr lang="en-US"/>
          </a:p>
        </p:txBody>
      </p:sp>
    </p:spTree>
    <p:extLst>
      <p:ext uri="{BB962C8B-B14F-4D97-AF65-F5344CB8AC3E}">
        <p14:creationId xmlns:p14="http://schemas.microsoft.com/office/powerpoint/2010/main" val="209805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159E21A-6331-0F4C-BF75-5FED0A3BFCF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5249"/>
          </a:xfrm>
          <a:prstGeom prst="roundRect">
            <a:avLst/>
          </a:prstGeom>
        </p:spPr>
      </p:pic>
      <p:sp>
        <p:nvSpPr>
          <p:cNvPr id="3" name="Subtitle 2">
            <a:extLst>
              <a:ext uri="{FF2B5EF4-FFF2-40B4-BE49-F238E27FC236}">
                <a16:creationId xmlns:a16="http://schemas.microsoft.com/office/drawing/2014/main" xmlns="" id="{44BD7589-6AA9-814E-858B-F0527D787CAD}"/>
              </a:ext>
            </a:extLst>
          </p:cNvPr>
          <p:cNvSpPr>
            <a:spLocks noGrp="1"/>
          </p:cNvSpPr>
          <p:nvPr>
            <p:ph type="subTitle" idx="1"/>
          </p:nvPr>
        </p:nvSpPr>
        <p:spPr>
          <a:xfrm>
            <a:off x="1524000" y="4499434"/>
            <a:ext cx="9144000" cy="1251316"/>
          </a:xfrm>
        </p:spPr>
        <p:txBody>
          <a:bodyPr/>
          <a:lstStyle/>
          <a:p>
            <a:r>
              <a:rPr lang="en-US" sz="3200" dirty="0">
                <a:solidFill>
                  <a:schemeClr val="accent1">
                    <a:lumMod val="50000"/>
                  </a:schemeClr>
                </a:solidFill>
              </a:rPr>
              <a:t>Betsy Davis, Executive Director</a:t>
            </a:r>
          </a:p>
          <a:p>
            <a:r>
              <a:rPr lang="en-US" sz="3200" dirty="0">
                <a:solidFill>
                  <a:schemeClr val="accent1">
                    <a:lumMod val="50000"/>
                  </a:schemeClr>
                </a:solidFill>
              </a:rPr>
              <a:t>Northwest School of Wooden Boatbuilding</a:t>
            </a:r>
          </a:p>
          <a:p>
            <a:endParaRPr lang="en-US" dirty="0">
              <a:solidFill>
                <a:schemeClr val="accent1">
                  <a:lumMod val="50000"/>
                </a:schemeClr>
              </a:solidFill>
            </a:endParaRPr>
          </a:p>
        </p:txBody>
      </p:sp>
      <p:sp>
        <p:nvSpPr>
          <p:cNvPr id="6" name="Title 1">
            <a:extLst>
              <a:ext uri="{FF2B5EF4-FFF2-40B4-BE49-F238E27FC236}">
                <a16:creationId xmlns:a16="http://schemas.microsoft.com/office/drawing/2014/main" xmlns="" id="{3A0F8037-F1EE-45A0-A268-54BF1D7D92B6}"/>
              </a:ext>
            </a:extLst>
          </p:cNvPr>
          <p:cNvSpPr>
            <a:spLocks noGrp="1"/>
          </p:cNvSpPr>
          <p:nvPr>
            <p:ph type="ctrTitle"/>
          </p:nvPr>
        </p:nvSpPr>
        <p:spPr>
          <a:xfrm>
            <a:off x="1370202" y="2003105"/>
            <a:ext cx="9144000" cy="2073961"/>
          </a:xfrm>
        </p:spPr>
        <p:txBody>
          <a:bodyPr>
            <a:normAutofit/>
          </a:bodyPr>
          <a:lstStyle/>
          <a:p>
            <a:r>
              <a:rPr lang="en-US" sz="6600" dirty="0">
                <a:solidFill>
                  <a:schemeClr val="accent1">
                    <a:lumMod val="50000"/>
                  </a:schemeClr>
                </a:solidFill>
              </a:rPr>
              <a:t>Tools for Building an Organizational Plan</a:t>
            </a:r>
            <a:endParaRPr lang="en-US" sz="8800" dirty="0">
              <a:solidFill>
                <a:schemeClr val="accent1">
                  <a:lumMod val="50000"/>
                </a:schemeClr>
              </a:solidFill>
            </a:endParaRPr>
          </a:p>
        </p:txBody>
      </p:sp>
      <p:pic>
        <p:nvPicPr>
          <p:cNvPr id="2" name="Picture 1">
            <a:extLst>
              <a:ext uri="{FF2B5EF4-FFF2-40B4-BE49-F238E27FC236}">
                <a16:creationId xmlns:a16="http://schemas.microsoft.com/office/drawing/2014/main" xmlns="" id="{10830292-7B8F-47DD-A761-C8810F5740CE}"/>
              </a:ext>
            </a:extLst>
          </p:cNvPr>
          <p:cNvPicPr>
            <a:picLocks noChangeAspect="1"/>
          </p:cNvPicPr>
          <p:nvPr/>
        </p:nvPicPr>
        <p:blipFill>
          <a:blip r:embed="rId4"/>
          <a:stretch>
            <a:fillRect/>
          </a:stretch>
        </p:blipFill>
        <p:spPr>
          <a:xfrm>
            <a:off x="4474952" y="229431"/>
            <a:ext cx="3007204" cy="1755637"/>
          </a:xfrm>
          <a:prstGeom prst="rect">
            <a:avLst/>
          </a:prstGeom>
        </p:spPr>
      </p:pic>
    </p:spTree>
    <p:extLst>
      <p:ext uri="{BB962C8B-B14F-4D97-AF65-F5344CB8AC3E}">
        <p14:creationId xmlns:p14="http://schemas.microsoft.com/office/powerpoint/2010/main" val="3277134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159E21A-6331-0F4C-BF75-5FED0A3BFCF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375"/>
            <a:ext cx="12192000" cy="6855249"/>
          </a:xfrm>
          <a:prstGeom prst="roundRect">
            <a:avLst/>
          </a:prstGeom>
        </p:spPr>
      </p:pic>
      <p:pic>
        <p:nvPicPr>
          <p:cNvPr id="3" name="Picture 2">
            <a:extLst>
              <a:ext uri="{FF2B5EF4-FFF2-40B4-BE49-F238E27FC236}">
                <a16:creationId xmlns:a16="http://schemas.microsoft.com/office/drawing/2014/main" xmlns="" id="{A724E204-4599-4DEB-A524-4B24246BEAD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666544" y="298306"/>
            <a:ext cx="7167361" cy="5409405"/>
          </a:xfrm>
          <a:prstGeom prst="rect">
            <a:avLst/>
          </a:prstGeom>
        </p:spPr>
      </p:pic>
    </p:spTree>
    <p:extLst>
      <p:ext uri="{BB962C8B-B14F-4D97-AF65-F5344CB8AC3E}">
        <p14:creationId xmlns:p14="http://schemas.microsoft.com/office/powerpoint/2010/main" val="1605132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159E21A-6331-0F4C-BF75-5FED0A3BFCF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2463" y="-414603"/>
            <a:ext cx="12192000" cy="6855249"/>
          </a:xfrm>
          <a:prstGeom prst="roundRect">
            <a:avLst/>
          </a:prstGeom>
        </p:spPr>
      </p:pic>
      <p:pic>
        <p:nvPicPr>
          <p:cNvPr id="2" name="Picture 1">
            <a:extLst>
              <a:ext uri="{FF2B5EF4-FFF2-40B4-BE49-F238E27FC236}">
                <a16:creationId xmlns:a16="http://schemas.microsoft.com/office/drawing/2014/main" xmlns="" id="{AAC2E7C1-DF64-4158-A5D9-D3B47BE4F67C}"/>
              </a:ext>
            </a:extLst>
          </p:cNvPr>
          <p:cNvPicPr>
            <a:picLocks noChangeAspect="1"/>
          </p:cNvPicPr>
          <p:nvPr/>
        </p:nvPicPr>
        <p:blipFill>
          <a:blip r:embed="rId4"/>
          <a:stretch>
            <a:fillRect/>
          </a:stretch>
        </p:blipFill>
        <p:spPr>
          <a:xfrm>
            <a:off x="1684202" y="522129"/>
            <a:ext cx="9004572" cy="5108891"/>
          </a:xfrm>
          <a:prstGeom prst="rect">
            <a:avLst/>
          </a:prstGeom>
        </p:spPr>
      </p:pic>
    </p:spTree>
    <p:extLst>
      <p:ext uri="{BB962C8B-B14F-4D97-AF65-F5344CB8AC3E}">
        <p14:creationId xmlns:p14="http://schemas.microsoft.com/office/powerpoint/2010/main" val="516660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159E21A-6331-0F4C-BF75-5FED0A3BFCF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279" y="19353"/>
            <a:ext cx="12192000" cy="6855249"/>
          </a:xfrm>
          <a:prstGeom prst="roundRect">
            <a:avLst/>
          </a:prstGeom>
        </p:spPr>
      </p:pic>
      <p:sp>
        <p:nvSpPr>
          <p:cNvPr id="6" name="Rectangle 5">
            <a:extLst>
              <a:ext uri="{FF2B5EF4-FFF2-40B4-BE49-F238E27FC236}">
                <a16:creationId xmlns:a16="http://schemas.microsoft.com/office/drawing/2014/main" xmlns="" id="{6A44544C-2632-4295-ACC7-E6DEB739826E}"/>
              </a:ext>
            </a:extLst>
          </p:cNvPr>
          <p:cNvSpPr/>
          <p:nvPr/>
        </p:nvSpPr>
        <p:spPr>
          <a:xfrm>
            <a:off x="1202774" y="1889447"/>
            <a:ext cx="10255516" cy="38054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xmlns="" id="{18CAB0C6-12B1-4620-A5B0-8D525B3BF90E}"/>
              </a:ext>
            </a:extLst>
          </p:cNvPr>
          <p:cNvCxnSpPr>
            <a:cxnSpLocks/>
            <a:stCxn id="6" idx="0"/>
            <a:endCxn id="6" idx="2"/>
          </p:cNvCxnSpPr>
          <p:nvPr/>
        </p:nvCxnSpPr>
        <p:spPr>
          <a:xfrm>
            <a:off x="6330532" y="1889447"/>
            <a:ext cx="0" cy="3805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2CF3C080-D328-46CB-A428-CC18ED0C4CD6}"/>
              </a:ext>
            </a:extLst>
          </p:cNvPr>
          <p:cNvCxnSpPr>
            <a:cxnSpLocks/>
          </p:cNvCxnSpPr>
          <p:nvPr/>
        </p:nvCxnSpPr>
        <p:spPr>
          <a:xfrm>
            <a:off x="918963" y="3795119"/>
            <a:ext cx="10255516"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0B9B5353-3D26-47A4-8C6F-3DF981C76609}"/>
              </a:ext>
            </a:extLst>
          </p:cNvPr>
          <p:cNvSpPr txBox="1"/>
          <p:nvPr/>
        </p:nvSpPr>
        <p:spPr>
          <a:xfrm>
            <a:off x="1813745" y="2274313"/>
            <a:ext cx="3799957" cy="923330"/>
          </a:xfrm>
          <a:prstGeom prst="rect">
            <a:avLst/>
          </a:prstGeom>
          <a:noFill/>
        </p:spPr>
        <p:txBody>
          <a:bodyPr wrap="square" rtlCol="0">
            <a:spAutoFit/>
          </a:bodyPr>
          <a:lstStyle>
            <a:defPPr>
              <a:defRPr lang="en-US"/>
            </a:defPPr>
            <a:lvl1pPr>
              <a:defRPr sz="6600"/>
            </a:lvl1pPr>
          </a:lstStyle>
          <a:p>
            <a:r>
              <a:rPr lang="en-US" sz="5400" dirty="0"/>
              <a:t>Strengths</a:t>
            </a:r>
          </a:p>
        </p:txBody>
      </p:sp>
      <p:sp>
        <p:nvSpPr>
          <p:cNvPr id="13" name="TextBox 12">
            <a:extLst>
              <a:ext uri="{FF2B5EF4-FFF2-40B4-BE49-F238E27FC236}">
                <a16:creationId xmlns:a16="http://schemas.microsoft.com/office/drawing/2014/main" xmlns="" id="{329C84F2-7E1A-4396-A2A4-E44C22E54599}"/>
              </a:ext>
            </a:extLst>
          </p:cNvPr>
          <p:cNvSpPr txBox="1"/>
          <p:nvPr/>
        </p:nvSpPr>
        <p:spPr>
          <a:xfrm>
            <a:off x="1782275" y="4199147"/>
            <a:ext cx="4812903" cy="923330"/>
          </a:xfrm>
          <a:prstGeom prst="rect">
            <a:avLst/>
          </a:prstGeom>
          <a:noFill/>
        </p:spPr>
        <p:txBody>
          <a:bodyPr wrap="square" rtlCol="0">
            <a:spAutoFit/>
          </a:bodyPr>
          <a:lstStyle>
            <a:defPPr>
              <a:defRPr lang="en-US"/>
            </a:defPPr>
            <a:lvl1pPr>
              <a:defRPr sz="6600"/>
            </a:lvl1pPr>
          </a:lstStyle>
          <a:p>
            <a:r>
              <a:rPr lang="en-US" sz="5400" dirty="0"/>
              <a:t>Opportunities</a:t>
            </a:r>
          </a:p>
        </p:txBody>
      </p:sp>
      <p:sp>
        <p:nvSpPr>
          <p:cNvPr id="14" name="TextBox 13">
            <a:extLst>
              <a:ext uri="{FF2B5EF4-FFF2-40B4-BE49-F238E27FC236}">
                <a16:creationId xmlns:a16="http://schemas.microsoft.com/office/drawing/2014/main" xmlns="" id="{1051AA0A-810D-40A3-85BF-D7D1BBBBE6D1}"/>
              </a:ext>
            </a:extLst>
          </p:cNvPr>
          <p:cNvSpPr txBox="1"/>
          <p:nvPr/>
        </p:nvSpPr>
        <p:spPr>
          <a:xfrm>
            <a:off x="6529540" y="2437188"/>
            <a:ext cx="4812903" cy="923330"/>
          </a:xfrm>
          <a:prstGeom prst="rect">
            <a:avLst/>
          </a:prstGeom>
          <a:noFill/>
        </p:spPr>
        <p:txBody>
          <a:bodyPr wrap="square" rtlCol="0">
            <a:spAutoFit/>
          </a:bodyPr>
          <a:lstStyle>
            <a:defPPr>
              <a:defRPr lang="en-US"/>
            </a:defPPr>
            <a:lvl1pPr>
              <a:defRPr sz="6600"/>
            </a:lvl1pPr>
          </a:lstStyle>
          <a:p>
            <a:r>
              <a:rPr lang="en-US" sz="5400" dirty="0"/>
              <a:t>Weaknesses</a:t>
            </a:r>
          </a:p>
        </p:txBody>
      </p:sp>
      <p:sp>
        <p:nvSpPr>
          <p:cNvPr id="15" name="TextBox 14">
            <a:extLst>
              <a:ext uri="{FF2B5EF4-FFF2-40B4-BE49-F238E27FC236}">
                <a16:creationId xmlns:a16="http://schemas.microsoft.com/office/drawing/2014/main" xmlns="" id="{E9E8826D-BADD-4F3D-AA00-A9DFEC923AAB}"/>
              </a:ext>
            </a:extLst>
          </p:cNvPr>
          <p:cNvSpPr txBox="1"/>
          <p:nvPr/>
        </p:nvSpPr>
        <p:spPr>
          <a:xfrm>
            <a:off x="6640376" y="4078572"/>
            <a:ext cx="3354610" cy="938691"/>
          </a:xfrm>
          <a:prstGeom prst="rect">
            <a:avLst/>
          </a:prstGeom>
          <a:noFill/>
        </p:spPr>
        <p:txBody>
          <a:bodyPr wrap="square" rtlCol="0">
            <a:spAutoFit/>
          </a:bodyPr>
          <a:lstStyle>
            <a:defPPr>
              <a:defRPr lang="en-US"/>
            </a:defPPr>
            <a:lvl1pPr>
              <a:defRPr sz="6600"/>
            </a:lvl1pPr>
          </a:lstStyle>
          <a:p>
            <a:r>
              <a:rPr lang="en-US" sz="5400" dirty="0"/>
              <a:t>Threats</a:t>
            </a:r>
          </a:p>
        </p:txBody>
      </p:sp>
      <p:sp>
        <p:nvSpPr>
          <p:cNvPr id="16" name="TextBox 15">
            <a:extLst>
              <a:ext uri="{FF2B5EF4-FFF2-40B4-BE49-F238E27FC236}">
                <a16:creationId xmlns:a16="http://schemas.microsoft.com/office/drawing/2014/main" xmlns="" id="{B022FB20-A838-48C6-919B-6BF2CE5F71CA}"/>
              </a:ext>
            </a:extLst>
          </p:cNvPr>
          <p:cNvSpPr txBox="1"/>
          <p:nvPr/>
        </p:nvSpPr>
        <p:spPr>
          <a:xfrm rot="16200000">
            <a:off x="-1704554" y="2872721"/>
            <a:ext cx="4895052" cy="707886"/>
          </a:xfrm>
          <a:prstGeom prst="rect">
            <a:avLst/>
          </a:prstGeom>
          <a:noFill/>
        </p:spPr>
        <p:txBody>
          <a:bodyPr wrap="square" rtlCol="0">
            <a:spAutoFit/>
          </a:bodyPr>
          <a:lstStyle/>
          <a:p>
            <a:r>
              <a:rPr lang="en-US" sz="4000" dirty="0"/>
              <a:t>External       Internal</a:t>
            </a:r>
          </a:p>
        </p:txBody>
      </p:sp>
      <p:sp>
        <p:nvSpPr>
          <p:cNvPr id="4" name="TextBox 3">
            <a:extLst>
              <a:ext uri="{FF2B5EF4-FFF2-40B4-BE49-F238E27FC236}">
                <a16:creationId xmlns:a16="http://schemas.microsoft.com/office/drawing/2014/main" xmlns="" id="{1C2925CD-B010-437B-AC44-D92859C9CEA4}"/>
              </a:ext>
            </a:extLst>
          </p:cNvPr>
          <p:cNvSpPr txBox="1"/>
          <p:nvPr/>
        </p:nvSpPr>
        <p:spPr>
          <a:xfrm>
            <a:off x="3399341" y="428780"/>
            <a:ext cx="5864206" cy="1015663"/>
          </a:xfrm>
          <a:prstGeom prst="rect">
            <a:avLst/>
          </a:prstGeom>
          <a:noFill/>
        </p:spPr>
        <p:txBody>
          <a:bodyPr wrap="square" rtlCol="0">
            <a:spAutoFit/>
          </a:bodyPr>
          <a:lstStyle/>
          <a:p>
            <a:r>
              <a:rPr lang="en-US" sz="6000" dirty="0"/>
              <a:t>SWOT Analysis</a:t>
            </a:r>
          </a:p>
        </p:txBody>
      </p:sp>
    </p:spTree>
    <p:extLst>
      <p:ext uri="{BB962C8B-B14F-4D97-AF65-F5344CB8AC3E}">
        <p14:creationId xmlns:p14="http://schemas.microsoft.com/office/powerpoint/2010/main" val="2216644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C2925CD-B010-437B-AC44-D92859C9CEA4}"/>
              </a:ext>
            </a:extLst>
          </p:cNvPr>
          <p:cNvSpPr txBox="1"/>
          <p:nvPr/>
        </p:nvSpPr>
        <p:spPr>
          <a:xfrm>
            <a:off x="2348969" y="491169"/>
            <a:ext cx="7857268" cy="1015663"/>
          </a:xfrm>
          <a:prstGeom prst="rect">
            <a:avLst/>
          </a:prstGeom>
          <a:noFill/>
        </p:spPr>
        <p:txBody>
          <a:bodyPr wrap="square" rtlCol="0">
            <a:spAutoFit/>
          </a:bodyPr>
          <a:lstStyle/>
          <a:p>
            <a:r>
              <a:rPr lang="en-US" sz="6000" dirty="0"/>
              <a:t>Appreciative Inquiry</a:t>
            </a:r>
          </a:p>
        </p:txBody>
      </p:sp>
      <p:graphicFrame>
        <p:nvGraphicFramePr>
          <p:cNvPr id="7" name="Table 6">
            <a:extLst>
              <a:ext uri="{FF2B5EF4-FFF2-40B4-BE49-F238E27FC236}">
                <a16:creationId xmlns:a16="http://schemas.microsoft.com/office/drawing/2014/main" xmlns="" id="{C4EE98D1-497F-4E7B-85FF-86331429AB07}"/>
              </a:ext>
            </a:extLst>
          </p:cNvPr>
          <p:cNvGraphicFramePr>
            <a:graphicFrameLocks noGrp="1"/>
          </p:cNvGraphicFramePr>
          <p:nvPr>
            <p:extLst>
              <p:ext uri="{D42A27DB-BD31-4B8C-83A1-F6EECF244321}">
                <p14:modId xmlns:p14="http://schemas.microsoft.com/office/powerpoint/2010/main" val="684560605"/>
              </p:ext>
            </p:extLst>
          </p:nvPr>
        </p:nvGraphicFramePr>
        <p:xfrm>
          <a:off x="605037" y="2081213"/>
          <a:ext cx="9601200" cy="3059842"/>
        </p:xfrm>
        <a:graphic>
          <a:graphicData uri="http://schemas.openxmlformats.org/drawingml/2006/table">
            <a:tbl>
              <a:tblPr/>
              <a:tblGrid>
                <a:gridCol w="4800600">
                  <a:extLst>
                    <a:ext uri="{9D8B030D-6E8A-4147-A177-3AD203B41FA5}">
                      <a16:colId xmlns:a16="http://schemas.microsoft.com/office/drawing/2014/main" xmlns="" val="3432453904"/>
                    </a:ext>
                  </a:extLst>
                </a:gridCol>
                <a:gridCol w="4800600">
                  <a:extLst>
                    <a:ext uri="{9D8B030D-6E8A-4147-A177-3AD203B41FA5}">
                      <a16:colId xmlns:a16="http://schemas.microsoft.com/office/drawing/2014/main" xmlns="" val="1867405216"/>
                    </a:ext>
                  </a:extLst>
                </a:gridCol>
              </a:tblGrid>
              <a:tr h="407979">
                <a:tc>
                  <a:txBody>
                    <a:bodyPr/>
                    <a:lstStyle/>
                    <a:p>
                      <a:pPr algn="ctr"/>
                      <a:r>
                        <a:rPr lang="en-US" dirty="0">
                          <a:effectLst/>
                        </a:rPr>
                        <a:t>Problem Solving</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EAECF0"/>
                    </a:solidFill>
                  </a:tcPr>
                </a:tc>
                <a:tc>
                  <a:txBody>
                    <a:bodyPr/>
                    <a:lstStyle/>
                    <a:p>
                      <a:pPr algn="ctr"/>
                      <a:r>
                        <a:rPr lang="en-US">
                          <a:effectLst/>
                        </a:rPr>
                        <a:t>Appreciative inquiry </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xmlns="" val="3963957314"/>
                  </a:ext>
                </a:extLst>
              </a:tr>
              <a:tr h="713963">
                <a:tc>
                  <a:txBody>
                    <a:bodyPr/>
                    <a:lstStyle/>
                    <a:p>
                      <a:r>
                        <a:rPr lang="en-US">
                          <a:effectLst/>
                        </a:rPr>
                        <a:t>1. "Felt Need," identification of Problem</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a:effectLst/>
                        </a:rPr>
                        <a:t>1. Appreciating &amp; Valuing the Best of "What Is" </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1272031355"/>
                  </a:ext>
                </a:extLst>
              </a:tr>
              <a:tr h="407979">
                <a:tc>
                  <a:txBody>
                    <a:bodyPr/>
                    <a:lstStyle/>
                    <a:p>
                      <a:r>
                        <a:rPr lang="en-US" dirty="0">
                          <a:effectLst/>
                        </a:rPr>
                        <a:t>2. Analysis of Causes</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a:effectLst/>
                        </a:rPr>
                        <a:t>2. Envisioning "What Might Be" </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4051852421"/>
                  </a:ext>
                </a:extLst>
              </a:tr>
              <a:tr h="407979">
                <a:tc>
                  <a:txBody>
                    <a:bodyPr/>
                    <a:lstStyle/>
                    <a:p>
                      <a:r>
                        <a:rPr lang="en-US">
                          <a:effectLst/>
                        </a:rPr>
                        <a:t>3. Analysis &amp; Possible Solutions</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a:effectLst/>
                        </a:rPr>
                        <a:t>3. Dialoguing "What Should Be" </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2282498450"/>
                  </a:ext>
                </a:extLst>
              </a:tr>
              <a:tr h="407979">
                <a:tc>
                  <a:txBody>
                    <a:bodyPr/>
                    <a:lstStyle/>
                    <a:p>
                      <a:r>
                        <a:rPr lang="en-US">
                          <a:effectLst/>
                        </a:rPr>
                        <a:t>4. Action Planning (Treatment)</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endParaRPr lang="en-US">
                        <a:effectLst/>
                      </a:endParaRP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3357740687"/>
                  </a:ext>
                </a:extLst>
              </a:tr>
              <a:tr h="713963">
                <a:tc>
                  <a:txBody>
                    <a:bodyPr/>
                    <a:lstStyle/>
                    <a:p>
                      <a:r>
                        <a:rPr lang="en-US" b="1" dirty="0">
                          <a:effectLst/>
                        </a:rPr>
                        <a:t>Basic Assumption:</a:t>
                      </a:r>
                      <a:r>
                        <a:rPr lang="en-US" dirty="0">
                          <a:effectLst/>
                        </a:rPr>
                        <a:t> An Organization is a Problem to be Solved</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b="1" dirty="0">
                          <a:effectLst/>
                        </a:rPr>
                        <a:t>Basic Assumption:</a:t>
                      </a:r>
                      <a:r>
                        <a:rPr lang="en-US" dirty="0">
                          <a:effectLst/>
                        </a:rPr>
                        <a:t> An Organization is a Mystery to be Embraced </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803781604"/>
                  </a:ext>
                </a:extLst>
              </a:tr>
            </a:tbl>
          </a:graphicData>
        </a:graphic>
      </p:graphicFrame>
      <p:sp>
        <p:nvSpPr>
          <p:cNvPr id="10" name="Rectangle 9">
            <a:extLst>
              <a:ext uri="{FF2B5EF4-FFF2-40B4-BE49-F238E27FC236}">
                <a16:creationId xmlns:a16="http://schemas.microsoft.com/office/drawing/2014/main" xmlns="" id="{41E439E0-1CD4-4CAB-B7E8-66690F2E59C1}"/>
              </a:ext>
            </a:extLst>
          </p:cNvPr>
          <p:cNvSpPr/>
          <p:nvPr/>
        </p:nvSpPr>
        <p:spPr>
          <a:xfrm>
            <a:off x="566737" y="5209698"/>
            <a:ext cx="9601199" cy="923330"/>
          </a:xfrm>
          <a:prstGeom prst="rect">
            <a:avLst/>
          </a:prstGeom>
        </p:spPr>
        <p:txBody>
          <a:bodyPr wrap="square">
            <a:spAutoFit/>
          </a:bodyPr>
          <a:lstStyle/>
          <a:p>
            <a:r>
              <a:rPr lang="en-US" dirty="0">
                <a:solidFill>
                  <a:srgbClr val="222222"/>
                </a:solidFill>
                <a:latin typeface="Arial" panose="020B0604020202020204" pitchFamily="34" charset="0"/>
              </a:rPr>
              <a:t>This table comes from the </a:t>
            </a:r>
            <a:r>
              <a:rPr lang="en-US" dirty="0" err="1">
                <a:solidFill>
                  <a:srgbClr val="222222"/>
                </a:solidFill>
                <a:latin typeface="Arial" panose="020B0604020202020204" pitchFamily="34" charset="0"/>
              </a:rPr>
              <a:t>Cooperrider</a:t>
            </a:r>
            <a:r>
              <a:rPr lang="en-US" dirty="0">
                <a:solidFill>
                  <a:srgbClr val="222222"/>
                </a:solidFill>
                <a:latin typeface="Arial" panose="020B0604020202020204" pitchFamily="34" charset="0"/>
              </a:rPr>
              <a:t> and Whitney (2001)</a:t>
            </a:r>
            <a:r>
              <a:rPr lang="en-US" baseline="30000" dirty="0">
                <a:solidFill>
                  <a:srgbClr val="222222"/>
                </a:solidFill>
                <a:latin typeface="Arial" panose="020B0604020202020204" pitchFamily="34" charset="0"/>
              </a:rPr>
              <a:t> </a:t>
            </a:r>
            <a:r>
              <a:rPr lang="en-US" dirty="0">
                <a:solidFill>
                  <a:srgbClr val="222222"/>
                </a:solidFill>
                <a:latin typeface="Arial" panose="020B0604020202020204" pitchFamily="34" charset="0"/>
              </a:rPr>
              <a:t>article (Case Western Reserve) and is used to describe some of the distinctions between AI and approaches to organizational development not based on what they call positive </a:t>
            </a:r>
            <a:r>
              <a:rPr lang="en-US" dirty="0" err="1">
                <a:solidFill>
                  <a:srgbClr val="222222"/>
                </a:solidFill>
                <a:latin typeface="Arial" panose="020B0604020202020204" pitchFamily="34" charset="0"/>
              </a:rPr>
              <a:t>potentia</a:t>
            </a:r>
            <a:endParaRPr lang="en-US" dirty="0"/>
          </a:p>
        </p:txBody>
      </p:sp>
    </p:spTree>
    <p:extLst>
      <p:ext uri="{BB962C8B-B14F-4D97-AF65-F5344CB8AC3E}">
        <p14:creationId xmlns:p14="http://schemas.microsoft.com/office/powerpoint/2010/main" val="3132927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6"/>
          <p:cNvSpPr txBox="1">
            <a:spLocks noChangeArrowheads="1"/>
          </p:cNvSpPr>
          <p:nvPr/>
        </p:nvSpPr>
        <p:spPr bwMode="auto">
          <a:xfrm>
            <a:off x="5484543" y="467852"/>
            <a:ext cx="2133600" cy="584775"/>
          </a:xfrm>
          <a:prstGeom prst="rect">
            <a:avLst/>
          </a:prstGeom>
          <a:noFill/>
          <a:ln w="9525">
            <a:noFill/>
            <a:miter lim="800000"/>
            <a:headEnd/>
            <a:tailEnd/>
          </a:ln>
        </p:spPr>
        <p:txBody>
          <a:bodyPr wrap="square">
            <a:spAutoFit/>
          </a:bodyPr>
          <a:lstStyle/>
          <a:p>
            <a:r>
              <a:rPr lang="en-US" sz="3200" b="1" dirty="0">
                <a:latin typeface="Source Sans Pro" panose="020B0503030403020204" pitchFamily="34" charset="0"/>
              </a:rPr>
              <a:t>Mission</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24000" y="1488497"/>
            <a:ext cx="9144000" cy="6073255"/>
          </a:xfrm>
          <a:prstGeom prst="rect">
            <a:avLst/>
          </a:prstGeom>
        </p:spPr>
      </p:pic>
      <p:sp>
        <p:nvSpPr>
          <p:cNvPr id="10" name="Rectangle 9"/>
          <p:cNvSpPr/>
          <p:nvPr/>
        </p:nvSpPr>
        <p:spPr>
          <a:xfrm>
            <a:off x="4566426" y="4876800"/>
            <a:ext cx="6069980" cy="1815882"/>
          </a:xfrm>
          <a:prstGeom prst="rect">
            <a:avLst/>
          </a:prstGeom>
          <a:solidFill>
            <a:schemeClr val="bg1">
              <a:alpha val="70000"/>
            </a:schemeClr>
          </a:solidFill>
        </p:spPr>
        <p:txBody>
          <a:bodyPr wrap="square">
            <a:spAutoFit/>
          </a:bodyPr>
          <a:lstStyle/>
          <a:p>
            <a:r>
              <a:rPr lang="en-US" sz="2800" b="1" dirty="0"/>
              <a:t>Our mission is to teach and preserve traditional and contemporary wooden boatbuilding skills, while developing the individual as a craftsman</a:t>
            </a:r>
            <a:r>
              <a:rPr lang="en-US" b="1" dirty="0"/>
              <a:t>. </a:t>
            </a:r>
          </a:p>
        </p:txBody>
      </p:sp>
    </p:spTree>
    <p:extLst>
      <p:ext uri="{BB962C8B-B14F-4D97-AF65-F5344CB8AC3E}">
        <p14:creationId xmlns:p14="http://schemas.microsoft.com/office/powerpoint/2010/main" val="156190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B998AA6-A956-084D-9D06-6CE4B158983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32" y="72557"/>
            <a:ext cx="12192000" cy="6855249"/>
          </a:xfrm>
          <a:prstGeom prst="roundRect">
            <a:avLst/>
          </a:prstGeom>
        </p:spPr>
      </p:pic>
      <p:pic>
        <p:nvPicPr>
          <p:cNvPr id="6" name="Picture 5">
            <a:extLst>
              <a:ext uri="{FF2B5EF4-FFF2-40B4-BE49-F238E27FC236}">
                <a16:creationId xmlns:a16="http://schemas.microsoft.com/office/drawing/2014/main" xmlns="" id="{DAF4EC8A-0EA2-433B-877C-F1C89C31A53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335058">
            <a:off x="7767262" y="795888"/>
            <a:ext cx="3471256" cy="4462461"/>
          </a:xfrm>
          <a:prstGeom prst="rect">
            <a:avLst/>
          </a:prstGeom>
          <a:solidFill>
            <a:schemeClr val="bg1">
              <a:alpha val="30000"/>
            </a:schemeClr>
          </a:solidFill>
        </p:spPr>
      </p:pic>
      <p:sp>
        <p:nvSpPr>
          <p:cNvPr id="7" name="Rectangle 6">
            <a:extLst>
              <a:ext uri="{FF2B5EF4-FFF2-40B4-BE49-F238E27FC236}">
                <a16:creationId xmlns:a16="http://schemas.microsoft.com/office/drawing/2014/main" xmlns="" id="{0269A088-F71A-4A42-9B26-C42F53BDEB7A}"/>
              </a:ext>
            </a:extLst>
          </p:cNvPr>
          <p:cNvSpPr/>
          <p:nvPr/>
        </p:nvSpPr>
        <p:spPr>
          <a:xfrm>
            <a:off x="479145" y="518739"/>
            <a:ext cx="6610802" cy="5016758"/>
          </a:xfrm>
          <a:prstGeom prst="rect">
            <a:avLst/>
          </a:prstGeom>
        </p:spPr>
        <p:txBody>
          <a:bodyPr wrap="square">
            <a:spAutoFit/>
          </a:bodyPr>
          <a:lstStyle/>
          <a:p>
            <a:r>
              <a:rPr lang="en-US" sz="4000" dirty="0"/>
              <a:t>Example - Purpose: </a:t>
            </a:r>
          </a:p>
          <a:p>
            <a:endParaRPr lang="en-US" sz="4000" dirty="0"/>
          </a:p>
          <a:p>
            <a:pPr marL="742950" indent="-742950">
              <a:buFont typeface="+mj-lt"/>
              <a:buAutoNum type="arabicPeriod"/>
            </a:pPr>
            <a:r>
              <a:rPr lang="en-US" sz="4000" dirty="0"/>
              <a:t>Provide quality education and job readiness</a:t>
            </a:r>
          </a:p>
          <a:p>
            <a:pPr marL="742950" indent="-742950">
              <a:buFont typeface="+mj-lt"/>
              <a:buAutoNum type="arabicPeriod"/>
            </a:pPr>
            <a:r>
              <a:rPr lang="en-US" sz="4000" dirty="0"/>
              <a:t>Preserve and teach craftsmanship </a:t>
            </a:r>
          </a:p>
          <a:p>
            <a:pPr marL="742950" indent="-742950">
              <a:buFont typeface="+mj-lt"/>
              <a:buAutoNum type="arabicPeriod"/>
            </a:pPr>
            <a:r>
              <a:rPr lang="en-US" sz="4000" dirty="0"/>
              <a:t>Bring vitality to our local community </a:t>
            </a:r>
          </a:p>
        </p:txBody>
      </p:sp>
    </p:spTree>
    <p:extLst>
      <p:ext uri="{BB962C8B-B14F-4D97-AF65-F5344CB8AC3E}">
        <p14:creationId xmlns:p14="http://schemas.microsoft.com/office/powerpoint/2010/main" val="971976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B998AA6-A956-084D-9D06-6CE4B158983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 y="0"/>
            <a:ext cx="12192000" cy="6855249"/>
          </a:xfrm>
          <a:prstGeom prst="roundRect">
            <a:avLst/>
          </a:prstGeom>
        </p:spPr>
      </p:pic>
      <p:sp>
        <p:nvSpPr>
          <p:cNvPr id="8" name="Content Placeholder 2">
            <a:extLst>
              <a:ext uri="{FF2B5EF4-FFF2-40B4-BE49-F238E27FC236}">
                <a16:creationId xmlns:a16="http://schemas.microsoft.com/office/drawing/2014/main" xmlns="" id="{F41E4A9C-F738-43A1-8A20-BB1203B9D4E1}"/>
              </a:ext>
            </a:extLst>
          </p:cNvPr>
          <p:cNvSpPr>
            <a:spLocks noGrp="1"/>
          </p:cNvSpPr>
          <p:nvPr>
            <p:ph idx="1"/>
          </p:nvPr>
        </p:nvSpPr>
        <p:spPr>
          <a:xfrm>
            <a:off x="387844" y="1278893"/>
            <a:ext cx="6237449" cy="4377246"/>
          </a:xfrm>
        </p:spPr>
        <p:txBody>
          <a:bodyPr>
            <a:normAutofit lnSpcReduction="10000"/>
          </a:bodyPr>
          <a:lstStyle/>
          <a:p>
            <a:r>
              <a:rPr lang="en-US" b="1" dirty="0"/>
              <a:t>Craftsmanship </a:t>
            </a:r>
            <a:r>
              <a:rPr lang="en-US" dirty="0"/>
              <a:t>– “A skilled craftsman gets a job done well, quickly, efficiently and at a reasonable cost. Integrity is not just doing a good job to your standards, it also means spending your client’s resources as efficiently as you can. We believe that good craftsmanship is a measure of the harmony with which the tasks for any given project are finished.”   </a:t>
            </a:r>
          </a:p>
          <a:p>
            <a:pPr marL="0" indent="0" algn="r">
              <a:buNone/>
            </a:pPr>
            <a:r>
              <a:rPr lang="en-US" dirty="0"/>
              <a:t>						</a:t>
            </a:r>
            <a:r>
              <a:rPr lang="en-US" sz="2600" dirty="0"/>
              <a:t>Chief Instructor Emeritus </a:t>
            </a:r>
            <a:br>
              <a:rPr lang="en-US" sz="2600" dirty="0"/>
            </a:br>
            <a:r>
              <a:rPr lang="en-US" sz="2600" dirty="0"/>
              <a:t>Jeff Hammond</a:t>
            </a:r>
          </a:p>
        </p:txBody>
      </p:sp>
      <p:sp>
        <p:nvSpPr>
          <p:cNvPr id="7" name="Content Placeholder 2">
            <a:extLst>
              <a:ext uri="{FF2B5EF4-FFF2-40B4-BE49-F238E27FC236}">
                <a16:creationId xmlns:a16="http://schemas.microsoft.com/office/drawing/2014/main" xmlns="" id="{2E4F5E7F-1C76-4E6F-A96B-2DA467C0019C}"/>
              </a:ext>
            </a:extLst>
          </p:cNvPr>
          <p:cNvSpPr txBox="1">
            <a:spLocks/>
          </p:cNvSpPr>
          <p:nvPr/>
        </p:nvSpPr>
        <p:spPr>
          <a:xfrm>
            <a:off x="7255882" y="787791"/>
            <a:ext cx="3988865" cy="49692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Experiential Learning</a:t>
            </a:r>
            <a:endParaRPr lang="en-US" dirty="0"/>
          </a:p>
          <a:p>
            <a:r>
              <a:rPr lang="en-US" b="1" dirty="0"/>
              <a:t>Authenticity </a:t>
            </a:r>
          </a:p>
          <a:p>
            <a:r>
              <a:rPr lang="en-US" b="1" dirty="0"/>
              <a:t>Tradition</a:t>
            </a:r>
            <a:r>
              <a:rPr lang="en-US" dirty="0"/>
              <a:t> </a:t>
            </a:r>
          </a:p>
          <a:p>
            <a:r>
              <a:rPr lang="en-US" b="1" dirty="0"/>
              <a:t>Relevance </a:t>
            </a:r>
          </a:p>
          <a:p>
            <a:r>
              <a:rPr lang="en-US" b="1" dirty="0"/>
              <a:t>Problem solving and innovation</a:t>
            </a:r>
            <a:endParaRPr lang="en-US" dirty="0"/>
          </a:p>
          <a:p>
            <a:r>
              <a:rPr lang="en-US" b="1" dirty="0"/>
              <a:t>Community </a:t>
            </a:r>
          </a:p>
          <a:p>
            <a:r>
              <a:rPr lang="en-US" b="1" dirty="0"/>
              <a:t>Continuous improvement </a:t>
            </a:r>
          </a:p>
          <a:p>
            <a:r>
              <a:rPr lang="en-US" b="1" dirty="0"/>
              <a:t>Integrity</a:t>
            </a:r>
            <a:endParaRPr lang="en-US" dirty="0"/>
          </a:p>
          <a:p>
            <a:endParaRPr lang="en-US" dirty="0"/>
          </a:p>
        </p:txBody>
      </p:sp>
      <p:sp>
        <p:nvSpPr>
          <p:cNvPr id="2" name="Rectangle 1">
            <a:extLst>
              <a:ext uri="{FF2B5EF4-FFF2-40B4-BE49-F238E27FC236}">
                <a16:creationId xmlns:a16="http://schemas.microsoft.com/office/drawing/2014/main" xmlns="" id="{175D95BF-083D-4437-A6E6-7C65DD406734}"/>
              </a:ext>
            </a:extLst>
          </p:cNvPr>
          <p:cNvSpPr/>
          <p:nvPr/>
        </p:nvSpPr>
        <p:spPr>
          <a:xfrm>
            <a:off x="4489824" y="386280"/>
            <a:ext cx="3212354" cy="646331"/>
          </a:xfrm>
          <a:prstGeom prst="rect">
            <a:avLst/>
          </a:prstGeom>
        </p:spPr>
        <p:txBody>
          <a:bodyPr wrap="none">
            <a:spAutoFit/>
          </a:bodyPr>
          <a:lstStyle/>
          <a:p>
            <a:pPr algn="ctr"/>
            <a:r>
              <a:rPr lang="en-US" sz="3600" dirty="0"/>
              <a:t>Example: Values</a:t>
            </a:r>
          </a:p>
        </p:txBody>
      </p:sp>
    </p:spTree>
    <p:extLst>
      <p:ext uri="{BB962C8B-B14F-4D97-AF65-F5344CB8AC3E}">
        <p14:creationId xmlns:p14="http://schemas.microsoft.com/office/powerpoint/2010/main" val="2514610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B998AA6-A956-084D-9D06-6CE4B158983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376"/>
            <a:ext cx="12192000" cy="6855249"/>
          </a:xfrm>
          <a:prstGeom prst="roundRect">
            <a:avLst/>
          </a:prstGeom>
        </p:spPr>
      </p:pic>
      <p:pic>
        <p:nvPicPr>
          <p:cNvPr id="5" name="Picture 4">
            <a:extLst>
              <a:ext uri="{FF2B5EF4-FFF2-40B4-BE49-F238E27FC236}">
                <a16:creationId xmlns:a16="http://schemas.microsoft.com/office/drawing/2014/main" xmlns="" id="{DC160CBF-C293-412E-BA97-5DF216245A1F}"/>
              </a:ext>
            </a:extLst>
          </p:cNvPr>
          <p:cNvPicPr>
            <a:picLocks noChangeAspect="1"/>
          </p:cNvPicPr>
          <p:nvPr/>
        </p:nvPicPr>
        <p:blipFill>
          <a:blip r:embed="rId4"/>
          <a:stretch>
            <a:fillRect/>
          </a:stretch>
        </p:blipFill>
        <p:spPr>
          <a:xfrm>
            <a:off x="654254" y="208205"/>
            <a:ext cx="5243014" cy="5907536"/>
          </a:xfrm>
          <a:prstGeom prst="rect">
            <a:avLst/>
          </a:prstGeom>
        </p:spPr>
      </p:pic>
      <p:sp>
        <p:nvSpPr>
          <p:cNvPr id="6" name="Rectangle 5">
            <a:extLst>
              <a:ext uri="{FF2B5EF4-FFF2-40B4-BE49-F238E27FC236}">
                <a16:creationId xmlns:a16="http://schemas.microsoft.com/office/drawing/2014/main" xmlns="" id="{38276C46-2BC3-46D0-AD83-BA506C57E605}"/>
              </a:ext>
            </a:extLst>
          </p:cNvPr>
          <p:cNvSpPr/>
          <p:nvPr/>
        </p:nvSpPr>
        <p:spPr>
          <a:xfrm>
            <a:off x="5897268" y="612844"/>
            <a:ext cx="6096000" cy="5632311"/>
          </a:xfrm>
          <a:prstGeom prst="rect">
            <a:avLst/>
          </a:prstGeom>
        </p:spPr>
        <p:txBody>
          <a:bodyPr>
            <a:spAutoFit/>
          </a:bodyPr>
          <a:lstStyle/>
          <a:p>
            <a:pPr marL="571500" indent="-571500">
              <a:buFont typeface="Arial" panose="020B0604020202020204" pitchFamily="34" charset="0"/>
              <a:buChar char="•"/>
            </a:pPr>
            <a:r>
              <a:rPr lang="en-US" sz="3600" dirty="0"/>
              <a:t>1 ½ years</a:t>
            </a:r>
          </a:p>
          <a:p>
            <a:pPr marL="571500" indent="-571500">
              <a:buFont typeface="Arial" panose="020B0604020202020204" pitchFamily="34" charset="0"/>
              <a:buChar char="•"/>
            </a:pPr>
            <a:r>
              <a:rPr lang="en-US" sz="3600" dirty="0"/>
              <a:t>Instructors and other staff</a:t>
            </a:r>
          </a:p>
          <a:p>
            <a:pPr marL="571500" indent="-571500">
              <a:buFont typeface="Arial" panose="020B0604020202020204" pitchFamily="34" charset="0"/>
              <a:buChar char="•"/>
            </a:pPr>
            <a:r>
              <a:rPr lang="en-US" sz="3600" dirty="0"/>
              <a:t>Board of Directors</a:t>
            </a:r>
          </a:p>
          <a:p>
            <a:pPr marL="571500" indent="-571500">
              <a:buFont typeface="Arial" panose="020B0604020202020204" pitchFamily="34" charset="0"/>
              <a:buChar char="•"/>
            </a:pPr>
            <a:r>
              <a:rPr lang="en-US" sz="3600" dirty="0"/>
              <a:t>Other volunteers</a:t>
            </a:r>
          </a:p>
          <a:p>
            <a:pPr marL="571500" indent="-571500">
              <a:buFont typeface="Arial" panose="020B0604020202020204" pitchFamily="34" charset="0"/>
              <a:buChar char="•"/>
            </a:pPr>
            <a:r>
              <a:rPr lang="en-US" sz="3600" dirty="0"/>
              <a:t>Alums</a:t>
            </a:r>
          </a:p>
          <a:p>
            <a:pPr marL="571500" indent="-571500">
              <a:buFont typeface="Arial" panose="020B0604020202020204" pitchFamily="34" charset="0"/>
              <a:buChar char="•"/>
            </a:pPr>
            <a:r>
              <a:rPr lang="en-US" sz="3600" dirty="0"/>
              <a:t>Program Advisory Committee</a:t>
            </a:r>
          </a:p>
          <a:p>
            <a:pPr marL="571500" indent="-571500">
              <a:buFont typeface="Arial" panose="020B0604020202020204" pitchFamily="34" charset="0"/>
              <a:buChar char="•"/>
            </a:pPr>
            <a:r>
              <a:rPr lang="en-US" sz="3600" dirty="0"/>
              <a:t>Other Employers</a:t>
            </a:r>
          </a:p>
          <a:p>
            <a:pPr marL="571500" indent="-571500">
              <a:buFont typeface="Arial" panose="020B0604020202020204" pitchFamily="34" charset="0"/>
              <a:buChar char="•"/>
            </a:pPr>
            <a:r>
              <a:rPr lang="en-US" sz="3600" dirty="0"/>
              <a:t>Community Members</a:t>
            </a:r>
          </a:p>
          <a:p>
            <a:endParaRPr lang="en-US" sz="3600" dirty="0"/>
          </a:p>
        </p:txBody>
      </p:sp>
    </p:spTree>
    <p:extLst>
      <p:ext uri="{BB962C8B-B14F-4D97-AF65-F5344CB8AC3E}">
        <p14:creationId xmlns:p14="http://schemas.microsoft.com/office/powerpoint/2010/main" val="1363529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B998AA6-A956-084D-9D06-6CE4B158983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2751"/>
            <a:ext cx="12192000" cy="6855249"/>
          </a:xfrm>
          <a:prstGeom prst="roundRect">
            <a:avLst/>
          </a:prstGeom>
        </p:spPr>
      </p:pic>
      <p:sp>
        <p:nvSpPr>
          <p:cNvPr id="8" name="Content Placeholder 2">
            <a:extLst>
              <a:ext uri="{FF2B5EF4-FFF2-40B4-BE49-F238E27FC236}">
                <a16:creationId xmlns:a16="http://schemas.microsoft.com/office/drawing/2014/main" xmlns="" id="{8F5C51A9-50C0-4E26-A139-768A5A66B4D8}"/>
              </a:ext>
            </a:extLst>
          </p:cNvPr>
          <p:cNvSpPr>
            <a:spLocks noGrp="1"/>
          </p:cNvSpPr>
          <p:nvPr>
            <p:ph idx="1"/>
          </p:nvPr>
        </p:nvSpPr>
        <p:spPr>
          <a:xfrm>
            <a:off x="838200" y="1613202"/>
            <a:ext cx="10515600" cy="4351338"/>
          </a:xfrm>
        </p:spPr>
        <p:txBody>
          <a:bodyPr>
            <a:normAutofit/>
          </a:bodyPr>
          <a:lstStyle/>
          <a:p>
            <a:r>
              <a:rPr lang="en-US" sz="4800" dirty="0"/>
              <a:t>Some Basic Questions</a:t>
            </a:r>
          </a:p>
          <a:p>
            <a:r>
              <a:rPr lang="en-US" sz="4800" dirty="0"/>
              <a:t>Charting Impact</a:t>
            </a:r>
          </a:p>
          <a:p>
            <a:r>
              <a:rPr lang="en-US" sz="4800" dirty="0"/>
              <a:t>Nonprofit Sustainability</a:t>
            </a:r>
          </a:p>
          <a:p>
            <a:r>
              <a:rPr lang="en-US" sz="4800" dirty="0"/>
              <a:t>SWOT Analysis</a:t>
            </a:r>
          </a:p>
          <a:p>
            <a:r>
              <a:rPr lang="en-US" sz="4800" dirty="0"/>
              <a:t>Appreciative Inquiry</a:t>
            </a:r>
          </a:p>
          <a:p>
            <a:endParaRPr lang="en-US" sz="4800" dirty="0"/>
          </a:p>
        </p:txBody>
      </p:sp>
      <p:sp>
        <p:nvSpPr>
          <p:cNvPr id="11" name="Title 1">
            <a:extLst>
              <a:ext uri="{FF2B5EF4-FFF2-40B4-BE49-F238E27FC236}">
                <a16:creationId xmlns:a16="http://schemas.microsoft.com/office/drawing/2014/main" xmlns="" id="{98C7EEB9-76C4-45C3-80EB-DFA1EB0CEC87}"/>
              </a:ext>
            </a:extLst>
          </p:cNvPr>
          <p:cNvSpPr txBox="1">
            <a:spLocks/>
          </p:cNvSpPr>
          <p:nvPr/>
        </p:nvSpPr>
        <p:spPr>
          <a:xfrm>
            <a:off x="838200" y="1451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Summary </a:t>
            </a:r>
            <a:r>
              <a:rPr lang="en-US"/>
              <a:t>re: Planning </a:t>
            </a:r>
            <a:r>
              <a:rPr lang="en-US" dirty="0"/>
              <a:t>Tools </a:t>
            </a:r>
          </a:p>
        </p:txBody>
      </p:sp>
    </p:spTree>
    <p:extLst>
      <p:ext uri="{BB962C8B-B14F-4D97-AF65-F5344CB8AC3E}">
        <p14:creationId xmlns:p14="http://schemas.microsoft.com/office/powerpoint/2010/main" val="950716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B998AA6-A956-084D-9D06-6CE4B158983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2751"/>
            <a:ext cx="12192000" cy="6855249"/>
          </a:xfrm>
          <a:prstGeom prst="roundRect">
            <a:avLst/>
          </a:prstGeom>
        </p:spPr>
      </p:pic>
      <p:sp>
        <p:nvSpPr>
          <p:cNvPr id="8" name="Content Placeholder 2">
            <a:extLst>
              <a:ext uri="{FF2B5EF4-FFF2-40B4-BE49-F238E27FC236}">
                <a16:creationId xmlns:a16="http://schemas.microsoft.com/office/drawing/2014/main" xmlns="" id="{8F5C51A9-50C0-4E26-A139-768A5A66B4D8}"/>
              </a:ext>
            </a:extLst>
          </p:cNvPr>
          <p:cNvSpPr>
            <a:spLocks noGrp="1"/>
          </p:cNvSpPr>
          <p:nvPr>
            <p:ph idx="1"/>
          </p:nvPr>
        </p:nvSpPr>
        <p:spPr>
          <a:xfrm>
            <a:off x="838200" y="1613202"/>
            <a:ext cx="10515600" cy="4351338"/>
          </a:xfrm>
        </p:spPr>
        <p:txBody>
          <a:bodyPr>
            <a:normAutofit/>
          </a:bodyPr>
          <a:lstStyle/>
          <a:p>
            <a:r>
              <a:rPr lang="en-US" sz="4800" dirty="0"/>
              <a:t>How will you serve?</a:t>
            </a:r>
          </a:p>
          <a:p>
            <a:r>
              <a:rPr lang="en-US" sz="4800" dirty="0"/>
              <a:t>Who will your serve?</a:t>
            </a:r>
          </a:p>
          <a:p>
            <a:r>
              <a:rPr lang="en-US" sz="4800" dirty="0"/>
              <a:t>What need is this addressing?</a:t>
            </a:r>
          </a:p>
          <a:p>
            <a:r>
              <a:rPr lang="en-US" sz="4800" dirty="0"/>
              <a:t>How will you uniquely address that need?</a:t>
            </a:r>
          </a:p>
        </p:txBody>
      </p:sp>
      <p:sp>
        <p:nvSpPr>
          <p:cNvPr id="11" name="Title 1">
            <a:extLst>
              <a:ext uri="{FF2B5EF4-FFF2-40B4-BE49-F238E27FC236}">
                <a16:creationId xmlns:a16="http://schemas.microsoft.com/office/drawing/2014/main" xmlns="" id="{98C7EEB9-76C4-45C3-80EB-DFA1EB0CEC87}"/>
              </a:ext>
            </a:extLst>
          </p:cNvPr>
          <p:cNvSpPr txBox="1">
            <a:spLocks/>
          </p:cNvSpPr>
          <p:nvPr/>
        </p:nvSpPr>
        <p:spPr>
          <a:xfrm>
            <a:off x="838200" y="1451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Some Basic Questions …</a:t>
            </a:r>
          </a:p>
        </p:txBody>
      </p:sp>
    </p:spTree>
    <p:extLst>
      <p:ext uri="{BB962C8B-B14F-4D97-AF65-F5344CB8AC3E}">
        <p14:creationId xmlns:p14="http://schemas.microsoft.com/office/powerpoint/2010/main" val="215402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159E21A-6331-0F4C-BF75-5FED0A3BFCF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38006"/>
            <a:ext cx="12192000" cy="6855249"/>
          </a:xfrm>
          <a:prstGeom prst="roundRect">
            <a:avLst/>
          </a:prstGeom>
        </p:spPr>
      </p:pic>
      <p:pic>
        <p:nvPicPr>
          <p:cNvPr id="7" name="Picture 6">
            <a:extLst>
              <a:ext uri="{FF2B5EF4-FFF2-40B4-BE49-F238E27FC236}">
                <a16:creationId xmlns:a16="http://schemas.microsoft.com/office/drawing/2014/main" xmlns="" id="{B0A62CE2-9AF8-4B83-A7E0-B29A71CB5B14}"/>
              </a:ext>
            </a:extLst>
          </p:cNvPr>
          <p:cNvPicPr>
            <a:picLocks noChangeAspect="1"/>
          </p:cNvPicPr>
          <p:nvPr/>
        </p:nvPicPr>
        <p:blipFill>
          <a:blip r:embed="rId4"/>
          <a:stretch>
            <a:fillRect/>
          </a:stretch>
        </p:blipFill>
        <p:spPr>
          <a:xfrm>
            <a:off x="9172563" y="250300"/>
            <a:ext cx="2950720" cy="1475360"/>
          </a:xfrm>
          <a:prstGeom prst="rect">
            <a:avLst/>
          </a:prstGeom>
        </p:spPr>
      </p:pic>
      <p:sp>
        <p:nvSpPr>
          <p:cNvPr id="8" name="Content Placeholder 2">
            <a:extLst>
              <a:ext uri="{FF2B5EF4-FFF2-40B4-BE49-F238E27FC236}">
                <a16:creationId xmlns:a16="http://schemas.microsoft.com/office/drawing/2014/main" xmlns="" id="{1E27441D-5E95-4C64-AFB9-CE8D82D43FBB}"/>
              </a:ext>
            </a:extLst>
          </p:cNvPr>
          <p:cNvSpPr>
            <a:spLocks noGrp="1"/>
          </p:cNvSpPr>
          <p:nvPr>
            <p:ph type="ctrTitle"/>
          </p:nvPr>
        </p:nvSpPr>
        <p:spPr>
          <a:xfrm>
            <a:off x="387960" y="2518140"/>
            <a:ext cx="11283076" cy="1111751"/>
          </a:xfrm>
        </p:spPr>
        <p:txBody>
          <a:bodyPr>
            <a:noAutofit/>
          </a:bodyPr>
          <a:lstStyle/>
          <a:p>
            <a:pPr algn="l"/>
            <a:r>
              <a:rPr lang="en-US" sz="4400" b="1" dirty="0"/>
              <a:t>Five questions create a common framework to allow organizations to learn from each other and better serve their communities.</a:t>
            </a:r>
            <a:endParaRPr lang="en-US" sz="4400" b="1" dirty="0">
              <a:latin typeface="+mn-lt"/>
            </a:endParaRPr>
          </a:p>
        </p:txBody>
      </p:sp>
      <p:sp>
        <p:nvSpPr>
          <p:cNvPr id="9" name="Title 1">
            <a:extLst>
              <a:ext uri="{FF2B5EF4-FFF2-40B4-BE49-F238E27FC236}">
                <a16:creationId xmlns:a16="http://schemas.microsoft.com/office/drawing/2014/main" xmlns="" id="{14F48E63-D48C-4297-8161-B90FE036A02A}"/>
              </a:ext>
            </a:extLst>
          </p:cNvPr>
          <p:cNvSpPr txBox="1">
            <a:spLocks/>
          </p:cNvSpPr>
          <p:nvPr/>
        </p:nvSpPr>
        <p:spPr>
          <a:xfrm>
            <a:off x="334459" y="13800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000" dirty="0"/>
              <a:t>Charting Impact</a:t>
            </a:r>
          </a:p>
        </p:txBody>
      </p:sp>
      <p:pic>
        <p:nvPicPr>
          <p:cNvPr id="4" name="Picture 3">
            <a:extLst>
              <a:ext uri="{FF2B5EF4-FFF2-40B4-BE49-F238E27FC236}">
                <a16:creationId xmlns:a16="http://schemas.microsoft.com/office/drawing/2014/main" xmlns="" id="{CCFB1222-4DDA-4618-9BF7-0D89385120A8}"/>
              </a:ext>
            </a:extLst>
          </p:cNvPr>
          <p:cNvPicPr>
            <a:picLocks noChangeAspect="1"/>
          </p:cNvPicPr>
          <p:nvPr/>
        </p:nvPicPr>
        <p:blipFill>
          <a:blip r:embed="rId5"/>
          <a:stretch>
            <a:fillRect/>
          </a:stretch>
        </p:blipFill>
        <p:spPr>
          <a:xfrm>
            <a:off x="707015" y="4256117"/>
            <a:ext cx="3373108" cy="1187334"/>
          </a:xfrm>
          <a:prstGeom prst="rect">
            <a:avLst/>
          </a:prstGeom>
        </p:spPr>
      </p:pic>
      <p:pic>
        <p:nvPicPr>
          <p:cNvPr id="6" name="Picture 5">
            <a:extLst>
              <a:ext uri="{FF2B5EF4-FFF2-40B4-BE49-F238E27FC236}">
                <a16:creationId xmlns:a16="http://schemas.microsoft.com/office/drawing/2014/main" xmlns="" id="{2069871F-E153-44C5-827C-F2B7399F6C52}"/>
              </a:ext>
            </a:extLst>
          </p:cNvPr>
          <p:cNvPicPr>
            <a:picLocks noChangeAspect="1"/>
          </p:cNvPicPr>
          <p:nvPr/>
        </p:nvPicPr>
        <p:blipFill>
          <a:blip r:embed="rId6"/>
          <a:stretch>
            <a:fillRect/>
          </a:stretch>
        </p:blipFill>
        <p:spPr>
          <a:xfrm>
            <a:off x="4667249" y="4143203"/>
            <a:ext cx="3180359" cy="1187334"/>
          </a:xfrm>
          <a:prstGeom prst="rect">
            <a:avLst/>
          </a:prstGeom>
        </p:spPr>
      </p:pic>
      <p:pic>
        <p:nvPicPr>
          <p:cNvPr id="12" name="Picture 11">
            <a:extLst>
              <a:ext uri="{FF2B5EF4-FFF2-40B4-BE49-F238E27FC236}">
                <a16:creationId xmlns:a16="http://schemas.microsoft.com/office/drawing/2014/main" xmlns="" id="{F673CC99-FF71-4B50-990D-62072838F7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29178" y="4422371"/>
            <a:ext cx="2431954" cy="739314"/>
          </a:xfrm>
          <a:prstGeom prst="rect">
            <a:avLst/>
          </a:prstGeom>
        </p:spPr>
      </p:pic>
    </p:spTree>
    <p:extLst>
      <p:ext uri="{BB962C8B-B14F-4D97-AF65-F5344CB8AC3E}">
        <p14:creationId xmlns:p14="http://schemas.microsoft.com/office/powerpoint/2010/main" val="325049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159E21A-6331-0F4C-BF75-5FED0A3BFCF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375"/>
            <a:ext cx="12192000" cy="6855249"/>
          </a:xfrm>
          <a:prstGeom prst="roundRect">
            <a:avLst/>
          </a:prstGeom>
        </p:spPr>
      </p:pic>
      <p:pic>
        <p:nvPicPr>
          <p:cNvPr id="7" name="Picture 6">
            <a:extLst>
              <a:ext uri="{FF2B5EF4-FFF2-40B4-BE49-F238E27FC236}">
                <a16:creationId xmlns:a16="http://schemas.microsoft.com/office/drawing/2014/main" xmlns="" id="{B0A62CE2-9AF8-4B83-A7E0-B29A71CB5B14}"/>
              </a:ext>
            </a:extLst>
          </p:cNvPr>
          <p:cNvPicPr>
            <a:picLocks noChangeAspect="1"/>
          </p:cNvPicPr>
          <p:nvPr/>
        </p:nvPicPr>
        <p:blipFill>
          <a:blip r:embed="rId4"/>
          <a:stretch>
            <a:fillRect/>
          </a:stretch>
        </p:blipFill>
        <p:spPr>
          <a:xfrm>
            <a:off x="9172563" y="250300"/>
            <a:ext cx="2950720" cy="1475360"/>
          </a:xfrm>
          <a:prstGeom prst="rect">
            <a:avLst/>
          </a:prstGeom>
        </p:spPr>
      </p:pic>
      <p:sp>
        <p:nvSpPr>
          <p:cNvPr id="8" name="Content Placeholder 2">
            <a:extLst>
              <a:ext uri="{FF2B5EF4-FFF2-40B4-BE49-F238E27FC236}">
                <a16:creationId xmlns:a16="http://schemas.microsoft.com/office/drawing/2014/main" xmlns="" id="{1E27441D-5E95-4C64-AFB9-CE8D82D43FBB}"/>
              </a:ext>
            </a:extLst>
          </p:cNvPr>
          <p:cNvSpPr>
            <a:spLocks noGrp="1"/>
          </p:cNvSpPr>
          <p:nvPr>
            <p:ph type="ctrTitle"/>
          </p:nvPr>
        </p:nvSpPr>
        <p:spPr>
          <a:xfrm>
            <a:off x="454462" y="1725660"/>
            <a:ext cx="11283076" cy="3786694"/>
          </a:xfrm>
        </p:spPr>
        <p:txBody>
          <a:bodyPr>
            <a:noAutofit/>
          </a:bodyPr>
          <a:lstStyle/>
          <a:p>
            <a:pPr marL="742950" indent="-742950" algn="l">
              <a:buFont typeface="+mj-lt"/>
              <a:buAutoNum type="arabicPeriod"/>
            </a:pPr>
            <a:r>
              <a:rPr lang="en-US" sz="3800" dirty="0">
                <a:latin typeface="+mn-lt"/>
              </a:rPr>
              <a:t>What is your organization aiming to accomplish? </a:t>
            </a:r>
          </a:p>
          <a:p>
            <a:pPr marL="742950" indent="-742950" algn="l">
              <a:buFont typeface="+mj-lt"/>
              <a:buAutoNum type="arabicPeriod"/>
            </a:pPr>
            <a:r>
              <a:rPr lang="en-US" sz="3800" dirty="0">
                <a:latin typeface="+mn-lt"/>
              </a:rPr>
              <a:t>What are your strategies for making this happen? </a:t>
            </a:r>
          </a:p>
          <a:p>
            <a:pPr marL="742950" indent="-742950" algn="l">
              <a:buFont typeface="+mj-lt"/>
              <a:buAutoNum type="arabicPeriod"/>
            </a:pPr>
            <a:r>
              <a:rPr lang="en-US" sz="3800" dirty="0">
                <a:latin typeface="+mn-lt"/>
              </a:rPr>
              <a:t>What are your organization’s capabilities for doing this? </a:t>
            </a:r>
          </a:p>
          <a:p>
            <a:pPr marL="742950" indent="-742950" algn="l">
              <a:buFont typeface="+mj-lt"/>
              <a:buAutoNum type="arabicPeriod"/>
            </a:pPr>
            <a:r>
              <a:rPr lang="en-US" sz="3800" dirty="0">
                <a:latin typeface="+mn-lt"/>
              </a:rPr>
              <a:t>How will your organization know if you are making progress? </a:t>
            </a:r>
          </a:p>
          <a:p>
            <a:pPr marL="742950" indent="-742950" algn="l">
              <a:buFont typeface="+mj-lt"/>
              <a:buAutoNum type="arabicPeriod"/>
            </a:pPr>
            <a:r>
              <a:rPr lang="en-US" sz="3800" dirty="0">
                <a:latin typeface="+mn-lt"/>
              </a:rPr>
              <a:t>What have and haven’t you accomplished so far? </a:t>
            </a:r>
          </a:p>
        </p:txBody>
      </p:sp>
      <p:sp>
        <p:nvSpPr>
          <p:cNvPr id="9" name="Title 1">
            <a:extLst>
              <a:ext uri="{FF2B5EF4-FFF2-40B4-BE49-F238E27FC236}">
                <a16:creationId xmlns:a16="http://schemas.microsoft.com/office/drawing/2014/main" xmlns="" id="{14F48E63-D48C-4297-8161-B90FE036A02A}"/>
              </a:ext>
            </a:extLst>
          </p:cNvPr>
          <p:cNvSpPr txBox="1">
            <a:spLocks/>
          </p:cNvSpPr>
          <p:nvPr/>
        </p:nvSpPr>
        <p:spPr>
          <a:xfrm>
            <a:off x="334459" y="13800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000" dirty="0"/>
              <a:t>Charting Impact’s Five Questions</a:t>
            </a:r>
          </a:p>
        </p:txBody>
      </p:sp>
    </p:spTree>
    <p:extLst>
      <p:ext uri="{BB962C8B-B14F-4D97-AF65-F5344CB8AC3E}">
        <p14:creationId xmlns:p14="http://schemas.microsoft.com/office/powerpoint/2010/main" val="323223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159E21A-6331-0F4C-BF75-5FED0A3BFCF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375"/>
            <a:ext cx="12192000" cy="6855249"/>
          </a:xfrm>
          <a:prstGeom prst="roundRect">
            <a:avLst/>
          </a:prstGeom>
        </p:spPr>
      </p:pic>
      <p:sp>
        <p:nvSpPr>
          <p:cNvPr id="3" name="Content Placeholder 4">
            <a:extLst>
              <a:ext uri="{FF2B5EF4-FFF2-40B4-BE49-F238E27FC236}">
                <a16:creationId xmlns:a16="http://schemas.microsoft.com/office/drawing/2014/main" xmlns="" id="{DC1C9DD3-78D6-4E45-BD56-364FEC3FE288}"/>
              </a:ext>
            </a:extLst>
          </p:cNvPr>
          <p:cNvSpPr>
            <a:spLocks noGrp="1"/>
          </p:cNvSpPr>
          <p:nvPr>
            <p:ph type="ctrTitle"/>
          </p:nvPr>
        </p:nvSpPr>
        <p:spPr>
          <a:xfrm>
            <a:off x="2958567" y="1682180"/>
            <a:ext cx="9144000" cy="2387600"/>
          </a:xfrm>
        </p:spPr>
        <p:txBody>
          <a:bodyPr>
            <a:normAutofit fontScale="90000"/>
          </a:bodyPr>
          <a:lstStyle/>
          <a:p>
            <a:pPr marL="0" indent="0" algn="ctr">
              <a:buNone/>
            </a:pPr>
            <a:r>
              <a:rPr lang="en-US" sz="6600" dirty="0"/>
              <a:t>mission impact </a:t>
            </a:r>
            <a:br>
              <a:rPr lang="en-US" sz="6600" dirty="0"/>
            </a:br>
            <a:r>
              <a:rPr lang="en-US" sz="6600" b="1" dirty="0"/>
              <a:t>and</a:t>
            </a:r>
            <a:r>
              <a:rPr lang="en-US" sz="6600" dirty="0"/>
              <a:t> </a:t>
            </a:r>
            <a:br>
              <a:rPr lang="en-US" sz="6600" dirty="0"/>
            </a:br>
            <a:r>
              <a:rPr lang="en-US" sz="6600" dirty="0"/>
              <a:t>financial viability</a:t>
            </a:r>
          </a:p>
        </p:txBody>
      </p:sp>
      <p:pic>
        <p:nvPicPr>
          <p:cNvPr id="2" name="Picture 1">
            <a:extLst>
              <a:ext uri="{FF2B5EF4-FFF2-40B4-BE49-F238E27FC236}">
                <a16:creationId xmlns:a16="http://schemas.microsoft.com/office/drawing/2014/main" xmlns="" id="{ECFA2801-AA2C-4A84-94DE-F097E0BA441A}"/>
              </a:ext>
            </a:extLst>
          </p:cNvPr>
          <p:cNvPicPr>
            <a:picLocks noChangeAspect="1"/>
          </p:cNvPicPr>
          <p:nvPr/>
        </p:nvPicPr>
        <p:blipFill>
          <a:blip r:embed="rId4"/>
          <a:stretch>
            <a:fillRect/>
          </a:stretch>
        </p:blipFill>
        <p:spPr>
          <a:xfrm>
            <a:off x="1114603" y="970815"/>
            <a:ext cx="2877561" cy="3810330"/>
          </a:xfrm>
          <a:prstGeom prst="rect">
            <a:avLst/>
          </a:prstGeom>
        </p:spPr>
      </p:pic>
    </p:spTree>
    <p:extLst>
      <p:ext uri="{BB962C8B-B14F-4D97-AF65-F5344CB8AC3E}">
        <p14:creationId xmlns:p14="http://schemas.microsoft.com/office/powerpoint/2010/main" val="1446699374"/>
      </p:ext>
    </p:extLst>
  </p:cSld>
  <p:clrMapOvr>
    <a:masterClrMapping/>
  </p:clrMapOvr>
  <mc:AlternateContent xmlns:mc="http://schemas.openxmlformats.org/markup-compatibility/2006">
    <mc:Choice xmlns:p14="http://schemas.microsoft.com/office/powerpoint/2010/main" Requires="p14">
      <p:transition spd="slow" p14:dur="6400" advTm="20000"/>
    </mc:Choice>
    <mc:Fallback>
      <p:transition spd="slow"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159E21A-6331-0F4C-BF75-5FED0A3BFCF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375"/>
            <a:ext cx="12192000" cy="6855249"/>
          </a:xfrm>
          <a:prstGeom prst="roundRect">
            <a:avLst/>
          </a:prstGeom>
        </p:spPr>
      </p:pic>
      <p:pic>
        <p:nvPicPr>
          <p:cNvPr id="3" name="Picture 2">
            <a:extLst>
              <a:ext uri="{FF2B5EF4-FFF2-40B4-BE49-F238E27FC236}">
                <a16:creationId xmlns:a16="http://schemas.microsoft.com/office/drawing/2014/main" xmlns="" id="{A724E204-4599-4DEB-A524-4B24246BEAD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666544" y="298306"/>
            <a:ext cx="7167361" cy="5409405"/>
          </a:xfrm>
          <a:prstGeom prst="rect">
            <a:avLst/>
          </a:prstGeom>
        </p:spPr>
      </p:pic>
      <p:sp>
        <p:nvSpPr>
          <p:cNvPr id="2" name="TextBox 1">
            <a:extLst>
              <a:ext uri="{FF2B5EF4-FFF2-40B4-BE49-F238E27FC236}">
                <a16:creationId xmlns:a16="http://schemas.microsoft.com/office/drawing/2014/main" xmlns="" id="{3BBE2D3B-8B0C-4C7A-ADB4-FC4161140E5E}"/>
              </a:ext>
            </a:extLst>
          </p:cNvPr>
          <p:cNvSpPr txBox="1"/>
          <p:nvPr/>
        </p:nvSpPr>
        <p:spPr>
          <a:xfrm>
            <a:off x="4359275" y="1568450"/>
            <a:ext cx="1419225" cy="11557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xmlns="" id="{F6E88ABD-B7A3-4CF5-857D-134FEA5BB7B8}"/>
              </a:ext>
            </a:extLst>
          </p:cNvPr>
          <p:cNvSpPr txBox="1"/>
          <p:nvPr/>
        </p:nvSpPr>
        <p:spPr>
          <a:xfrm>
            <a:off x="4397375" y="3289300"/>
            <a:ext cx="1419225" cy="1155700"/>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xmlns="" id="{00836975-B22C-4FDD-A86D-392819ED4EBA}"/>
              </a:ext>
            </a:extLst>
          </p:cNvPr>
          <p:cNvSpPr txBox="1"/>
          <p:nvPr/>
        </p:nvSpPr>
        <p:spPr>
          <a:xfrm>
            <a:off x="6610350" y="3146424"/>
            <a:ext cx="1533525" cy="1431926"/>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xmlns="" id="{86DFF9A0-4DFF-4FCA-847A-2CE9B125A4AA}"/>
              </a:ext>
            </a:extLst>
          </p:cNvPr>
          <p:cNvSpPr txBox="1"/>
          <p:nvPr/>
        </p:nvSpPr>
        <p:spPr>
          <a:xfrm>
            <a:off x="6480175" y="1381124"/>
            <a:ext cx="1533525" cy="143192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07536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159E21A-6331-0F4C-BF75-5FED0A3BFCF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375"/>
            <a:ext cx="12192000" cy="6855249"/>
          </a:xfrm>
          <a:prstGeom prst="roundRect">
            <a:avLst/>
          </a:prstGeom>
        </p:spPr>
      </p:pic>
      <p:pic>
        <p:nvPicPr>
          <p:cNvPr id="3" name="Picture 2">
            <a:extLst>
              <a:ext uri="{FF2B5EF4-FFF2-40B4-BE49-F238E27FC236}">
                <a16:creationId xmlns:a16="http://schemas.microsoft.com/office/drawing/2014/main" xmlns="" id="{A724E204-4599-4DEB-A524-4B24246BEAD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666544" y="298306"/>
            <a:ext cx="7167361" cy="5409405"/>
          </a:xfrm>
          <a:prstGeom prst="rect">
            <a:avLst/>
          </a:prstGeom>
        </p:spPr>
      </p:pic>
      <p:sp>
        <p:nvSpPr>
          <p:cNvPr id="2" name="TextBox 1">
            <a:extLst>
              <a:ext uri="{FF2B5EF4-FFF2-40B4-BE49-F238E27FC236}">
                <a16:creationId xmlns:a16="http://schemas.microsoft.com/office/drawing/2014/main" xmlns="" id="{3BBE2D3B-8B0C-4C7A-ADB4-FC4161140E5E}"/>
              </a:ext>
            </a:extLst>
          </p:cNvPr>
          <p:cNvSpPr txBox="1"/>
          <p:nvPr/>
        </p:nvSpPr>
        <p:spPr>
          <a:xfrm>
            <a:off x="4359275" y="1568450"/>
            <a:ext cx="1419225" cy="11557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xmlns="" id="{F6E88ABD-B7A3-4CF5-857D-134FEA5BB7B8}"/>
              </a:ext>
            </a:extLst>
          </p:cNvPr>
          <p:cNvSpPr txBox="1"/>
          <p:nvPr/>
        </p:nvSpPr>
        <p:spPr>
          <a:xfrm>
            <a:off x="4397375" y="3289300"/>
            <a:ext cx="1419225" cy="1155700"/>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xmlns="" id="{00836975-B22C-4FDD-A86D-392819ED4EBA}"/>
              </a:ext>
            </a:extLst>
          </p:cNvPr>
          <p:cNvSpPr txBox="1"/>
          <p:nvPr/>
        </p:nvSpPr>
        <p:spPr>
          <a:xfrm>
            <a:off x="6610350" y="3146424"/>
            <a:ext cx="1533525" cy="143192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65579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159E21A-6331-0F4C-BF75-5FED0A3BFCF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375"/>
            <a:ext cx="12192000" cy="6855249"/>
          </a:xfrm>
          <a:prstGeom prst="roundRect">
            <a:avLst/>
          </a:prstGeom>
        </p:spPr>
      </p:pic>
      <p:pic>
        <p:nvPicPr>
          <p:cNvPr id="3" name="Picture 2">
            <a:extLst>
              <a:ext uri="{FF2B5EF4-FFF2-40B4-BE49-F238E27FC236}">
                <a16:creationId xmlns:a16="http://schemas.microsoft.com/office/drawing/2014/main" xmlns="" id="{A724E204-4599-4DEB-A524-4B24246BEAD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666544" y="298306"/>
            <a:ext cx="7167361" cy="5409405"/>
          </a:xfrm>
          <a:prstGeom prst="rect">
            <a:avLst/>
          </a:prstGeom>
        </p:spPr>
      </p:pic>
      <p:sp>
        <p:nvSpPr>
          <p:cNvPr id="2" name="TextBox 1">
            <a:extLst>
              <a:ext uri="{FF2B5EF4-FFF2-40B4-BE49-F238E27FC236}">
                <a16:creationId xmlns:a16="http://schemas.microsoft.com/office/drawing/2014/main" xmlns="" id="{3BBE2D3B-8B0C-4C7A-ADB4-FC4161140E5E}"/>
              </a:ext>
            </a:extLst>
          </p:cNvPr>
          <p:cNvSpPr txBox="1"/>
          <p:nvPr/>
        </p:nvSpPr>
        <p:spPr>
          <a:xfrm>
            <a:off x="4359275" y="1568450"/>
            <a:ext cx="1419225" cy="1155700"/>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xmlns="" id="{00836975-B22C-4FDD-A86D-392819ED4EBA}"/>
              </a:ext>
            </a:extLst>
          </p:cNvPr>
          <p:cNvSpPr txBox="1"/>
          <p:nvPr/>
        </p:nvSpPr>
        <p:spPr>
          <a:xfrm>
            <a:off x="6610350" y="3146424"/>
            <a:ext cx="1533525" cy="143192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233886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159E21A-6331-0F4C-BF75-5FED0A3BFCF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375"/>
            <a:ext cx="12192000" cy="6855249"/>
          </a:xfrm>
          <a:prstGeom prst="roundRect">
            <a:avLst/>
          </a:prstGeom>
        </p:spPr>
      </p:pic>
      <p:pic>
        <p:nvPicPr>
          <p:cNvPr id="3" name="Picture 2">
            <a:extLst>
              <a:ext uri="{FF2B5EF4-FFF2-40B4-BE49-F238E27FC236}">
                <a16:creationId xmlns:a16="http://schemas.microsoft.com/office/drawing/2014/main" xmlns="" id="{A724E204-4599-4DEB-A524-4B24246BEAD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666544" y="298306"/>
            <a:ext cx="7167361" cy="5409405"/>
          </a:xfrm>
          <a:prstGeom prst="rect">
            <a:avLst/>
          </a:prstGeom>
        </p:spPr>
      </p:pic>
      <p:sp>
        <p:nvSpPr>
          <p:cNvPr id="7" name="TextBox 6">
            <a:extLst>
              <a:ext uri="{FF2B5EF4-FFF2-40B4-BE49-F238E27FC236}">
                <a16:creationId xmlns:a16="http://schemas.microsoft.com/office/drawing/2014/main" xmlns="" id="{00836975-B22C-4FDD-A86D-392819ED4EBA}"/>
              </a:ext>
            </a:extLst>
          </p:cNvPr>
          <p:cNvSpPr txBox="1"/>
          <p:nvPr/>
        </p:nvSpPr>
        <p:spPr>
          <a:xfrm>
            <a:off x="6610350" y="3146424"/>
            <a:ext cx="1533525" cy="143192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27917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WSWB Presentation Template 2" id="{4F0C788D-C92D-F64D-833B-23EE8C45940B}" vid="{A239119D-B4AE-4B4B-B718-B4D7532EAE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3219DB52290F468D6E2939DE7490F9" ma:contentTypeVersion="8" ma:contentTypeDescription="Create a new document." ma:contentTypeScope="" ma:versionID="6ddd1154d4af780ef90ee0fa803e3c21">
  <xsd:schema xmlns:xsd="http://www.w3.org/2001/XMLSchema" xmlns:xs="http://www.w3.org/2001/XMLSchema" xmlns:p="http://schemas.microsoft.com/office/2006/metadata/properties" xmlns:ns2="8a9593d6-32fa-4b58-90da-cd3a5199e918" xmlns:ns3="19fe8563-e369-4bf8-8ec8-79e4bde40a6a" targetNamespace="http://schemas.microsoft.com/office/2006/metadata/properties" ma:root="true" ma:fieldsID="d5f50f23dcc5870f6421182af16b02d8" ns2:_="" ns3:_="">
    <xsd:import namespace="8a9593d6-32fa-4b58-90da-cd3a5199e918"/>
    <xsd:import namespace="19fe8563-e369-4bf8-8ec8-79e4bde40a6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593d6-32fa-4b58-90da-cd3a5199e91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fe8563-e369-4bf8-8ec8-79e4bde40a6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B9A9C3-D1DA-4478-9783-60288B91A45C}">
  <ds:schemaRefs>
    <ds:schemaRef ds:uri="http://schemas.microsoft.com/sharepoint/v3/contenttype/forms"/>
  </ds:schemaRefs>
</ds:datastoreItem>
</file>

<file path=customXml/itemProps2.xml><?xml version="1.0" encoding="utf-8"?>
<ds:datastoreItem xmlns:ds="http://schemas.openxmlformats.org/officeDocument/2006/customXml" ds:itemID="{AF762AAA-69AD-41A8-9A46-0E31802B9C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9593d6-32fa-4b58-90da-cd3a5199e918"/>
    <ds:schemaRef ds:uri="19fe8563-e369-4bf8-8ec8-79e4bde40a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471773-4800-4D69-910A-286DD87687C7}">
  <ds:schemaRefs>
    <ds:schemaRef ds:uri="http://schemas.microsoft.com/office/2006/metadata/properties"/>
    <ds:schemaRef ds:uri="http://schemas.microsoft.com/office/infopath/2007/PartnerControls"/>
    <ds:schemaRef ds:uri="http://schemas.openxmlformats.org/package/2006/metadata/core-properties"/>
    <ds:schemaRef ds:uri="19fe8563-e369-4bf8-8ec8-79e4bde40a6a"/>
    <ds:schemaRef ds:uri="http://schemas.microsoft.com/office/2006/documentManagement/types"/>
    <ds:schemaRef ds:uri="http://www.w3.org/XML/1998/namespace"/>
    <ds:schemaRef ds:uri="http://purl.org/dc/terms/"/>
    <ds:schemaRef ds:uri="8a9593d6-32fa-4b58-90da-cd3a5199e918"/>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NWSWB Presentation Template 2</Template>
  <TotalTime>2526</TotalTime>
  <Words>777</Words>
  <Application>Microsoft Office PowerPoint</Application>
  <PresentationFormat>Widescreen</PresentationFormat>
  <Paragraphs>104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Source Sans Pro</vt:lpstr>
      <vt:lpstr>Office Theme</vt:lpstr>
      <vt:lpstr>Tools for Building an Organizational Plan</vt:lpstr>
      <vt:lpstr>PowerPoint Presentation</vt:lpstr>
      <vt:lpstr>Five questions create a common framework to allow organizations to learn from each other and better serve their communities.</vt:lpstr>
      <vt:lpstr>What is your organization aiming to accomplish?  What are your strategies for making this happen?  What are your organization’s capabilities for doing this?  How will your organization know if you are making progress?  What have and haven’t you accomplished so far? </vt:lpstr>
      <vt:lpstr>mission impact  and  financial viability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Betsy Davis</dc:creator>
  <cp:lastModifiedBy>Caitlin Playle</cp:lastModifiedBy>
  <cp:revision>76</cp:revision>
  <cp:lastPrinted>2018-11-14T21:43:49Z</cp:lastPrinted>
  <dcterms:created xsi:type="dcterms:W3CDTF">2018-11-14T21:05:37Z</dcterms:created>
  <dcterms:modified xsi:type="dcterms:W3CDTF">2019-10-07T14:51:55Z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0x010100843219DB52290F468D6E2939DE7490F9</vt:lpwstr>
  </property>
</Properties>
</file>